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7" r:id="rId2"/>
  </p:sldMasterIdLst>
  <p:notesMasterIdLst>
    <p:notesMasterId r:id="rId38"/>
  </p:notesMasterIdLst>
  <p:handoutMasterIdLst>
    <p:handoutMasterId r:id="rId39"/>
  </p:handoutMasterIdLst>
  <p:sldIdLst>
    <p:sldId id="523" r:id="rId3"/>
    <p:sldId id="573" r:id="rId4"/>
    <p:sldId id="304" r:id="rId5"/>
    <p:sldId id="323" r:id="rId6"/>
    <p:sldId id="522" r:id="rId7"/>
    <p:sldId id="543" r:id="rId8"/>
    <p:sldId id="536" r:id="rId9"/>
    <p:sldId id="574" r:id="rId10"/>
    <p:sldId id="528" r:id="rId11"/>
    <p:sldId id="575" r:id="rId12"/>
    <p:sldId id="550" r:id="rId13"/>
    <p:sldId id="551" r:id="rId14"/>
    <p:sldId id="555" r:id="rId15"/>
    <p:sldId id="537" r:id="rId16"/>
    <p:sldId id="576" r:id="rId17"/>
    <p:sldId id="577" r:id="rId18"/>
    <p:sldId id="578" r:id="rId19"/>
    <p:sldId id="579" r:id="rId20"/>
    <p:sldId id="580" r:id="rId21"/>
    <p:sldId id="581" r:id="rId22"/>
    <p:sldId id="529" r:id="rId23"/>
    <p:sldId id="582" r:id="rId24"/>
    <p:sldId id="583" r:id="rId25"/>
    <p:sldId id="542" r:id="rId26"/>
    <p:sldId id="584" r:id="rId27"/>
    <p:sldId id="585" r:id="rId28"/>
    <p:sldId id="586" r:id="rId29"/>
    <p:sldId id="587" r:id="rId30"/>
    <p:sldId id="588" r:id="rId31"/>
    <p:sldId id="589" r:id="rId32"/>
    <p:sldId id="590" r:id="rId33"/>
    <p:sldId id="591" r:id="rId34"/>
    <p:sldId id="530" r:id="rId35"/>
    <p:sldId id="571" r:id="rId36"/>
    <p:sldId id="527" r:id="rId37"/>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场" id="{E784DC63-9A47-4B17-8E6B-73E505EE63F6}">
          <p14:sldIdLst>
            <p14:sldId id="523"/>
            <p14:sldId id="573"/>
          </p14:sldIdLst>
        </p14:section>
        <p14:section name="目录" id="{D3C2D7EC-0F97-40D5-844C-839BA5840E61}">
          <p14:sldIdLst>
            <p14:sldId id="304"/>
          </p14:sldIdLst>
        </p14:section>
        <p14:section name="第一部分" id="{265A2FF1-3CAE-4977-A756-598CE47ADA33}">
          <p14:sldIdLst>
            <p14:sldId id="323"/>
            <p14:sldId id="522"/>
            <p14:sldId id="543"/>
            <p14:sldId id="536"/>
            <p14:sldId id="574"/>
          </p14:sldIdLst>
        </p14:section>
        <p14:section name="第二部分" id="{A8E86E71-9C77-4C96-B791-FE741CBF9FE6}">
          <p14:sldIdLst>
            <p14:sldId id="528"/>
            <p14:sldId id="575"/>
            <p14:sldId id="550"/>
            <p14:sldId id="551"/>
            <p14:sldId id="555"/>
            <p14:sldId id="537"/>
            <p14:sldId id="576"/>
            <p14:sldId id="577"/>
            <p14:sldId id="578"/>
            <p14:sldId id="579"/>
            <p14:sldId id="580"/>
            <p14:sldId id="581"/>
          </p14:sldIdLst>
        </p14:section>
        <p14:section name="第三部分" id="{CC20DAF5-DEC6-478D-A8A7-A299F3DC4A21}">
          <p14:sldIdLst>
            <p14:sldId id="529"/>
            <p14:sldId id="582"/>
            <p14:sldId id="583"/>
            <p14:sldId id="542"/>
            <p14:sldId id="584"/>
            <p14:sldId id="585"/>
            <p14:sldId id="586"/>
            <p14:sldId id="587"/>
            <p14:sldId id="588"/>
            <p14:sldId id="589"/>
            <p14:sldId id="590"/>
            <p14:sldId id="591"/>
          </p14:sldIdLst>
        </p14:section>
        <p14:section name="第四部分" id="{42551F27-816C-429C-8246-7D79A0A683FB}">
          <p14:sldIdLst>
            <p14:sldId id="530"/>
            <p14:sldId id="571"/>
          </p14:sldIdLst>
        </p14:section>
        <p14:section name="尾页" id="{8E9D42EA-C53A-4F4C-B21E-8D446A759F37}">
          <p14:sldIdLst>
            <p14:sldId id="527"/>
          </p14:sldIdLst>
        </p14:section>
      </p14:sectionLst>
    </p:ext>
    <p:ext uri="{EFAFB233-063F-42B5-8137-9DF3F51BA10A}">
      <p15:sldGuideLst xmlns:p15="http://schemas.microsoft.com/office/powerpoint/2012/main">
        <p15:guide id="1" orient="horz" pos="2273" userDrawn="1">
          <p15:clr>
            <a:srgbClr val="A4A3A4"/>
          </p15:clr>
        </p15:guide>
        <p15:guide id="2" pos="3840" userDrawn="1">
          <p15:clr>
            <a:srgbClr val="A4A3A4"/>
          </p15:clr>
        </p15:guide>
        <p15:guide id="3" pos="1050" userDrawn="1">
          <p15:clr>
            <a:srgbClr val="A4A3A4"/>
          </p15:clr>
        </p15:guide>
        <p15:guide id="4" pos="6630" userDrawn="1">
          <p15:clr>
            <a:srgbClr val="A4A3A4"/>
          </p15:clr>
        </p15:guide>
        <p15:guide id="5" orient="horz" pos="648" userDrawn="1">
          <p15:clr>
            <a:srgbClr val="A4A3A4"/>
          </p15:clr>
        </p15:guide>
        <p15:guide id="6" orient="horz" pos="731" userDrawn="1">
          <p15:clr>
            <a:srgbClr val="A4A3A4"/>
          </p15:clr>
        </p15:guide>
        <p15:guide id="7" orient="horz" pos="3952" userDrawn="1">
          <p15:clr>
            <a:srgbClr val="A4A3A4"/>
          </p15:clr>
        </p15:guide>
        <p15:guide id="8" orient="horz" pos="3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叶 丁" initials="叶" lastIdx="2" clrIdx="0">
    <p:extLst>
      <p:ext uri="{19B8F6BF-5375-455C-9EA6-DF929625EA0E}">
        <p15:presenceInfo xmlns:p15="http://schemas.microsoft.com/office/powerpoint/2012/main" userId="7525c676c6ae86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5122"/>
    <a:srgbClr val="817222"/>
    <a:srgbClr val="515223"/>
    <a:srgbClr val="4B7D2B"/>
    <a:srgbClr val="FECD54"/>
    <a:srgbClr val="9A8B3D"/>
    <a:srgbClr val="141213"/>
    <a:srgbClr val="D3D1D2"/>
    <a:srgbClr val="565656"/>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86686" autoAdjust="0"/>
  </p:normalViewPr>
  <p:slideViewPr>
    <p:cSldViewPr snapToGrid="0" showGuides="1">
      <p:cViewPr varScale="1">
        <p:scale>
          <a:sx n="79" d="100"/>
          <a:sy n="79" d="100"/>
        </p:scale>
        <p:origin x="874" y="77"/>
      </p:cViewPr>
      <p:guideLst>
        <p:guide orient="horz" pos="2273"/>
        <p:guide pos="3840"/>
        <p:guide pos="1050"/>
        <p:guide pos="6630"/>
        <p:guide orient="horz" pos="648"/>
        <p:guide orient="horz" pos="731"/>
        <p:guide orient="horz" pos="3952"/>
        <p:guide orient="horz" pos="3838"/>
      </p:guideLst>
    </p:cSldViewPr>
  </p:slideViewPr>
  <p:notesTextViewPr>
    <p:cViewPr>
      <p:scale>
        <a:sx n="1" d="1"/>
        <a:sy n="1" d="1"/>
      </p:scale>
      <p:origin x="0" y="0"/>
    </p:cViewPr>
  </p:notesTextViewPr>
  <p:sorterViewPr>
    <p:cViewPr varScale="1">
      <p:scale>
        <a:sx n="100" d="100"/>
        <a:sy n="100" d="100"/>
      </p:scale>
      <p:origin x="0" y="-1388"/>
    </p:cViewPr>
  </p:sorterViewPr>
  <p:notesViewPr>
    <p:cSldViewPr snapToGrid="0" showGuides="1">
      <p:cViewPr varScale="1">
        <p:scale>
          <a:sx n="47" d="100"/>
          <a:sy n="47" d="100"/>
        </p:scale>
        <p:origin x="1924" y="56"/>
      </p:cViewPr>
      <p:guideLst/>
    </p:cSldViewPr>
  </p:notesViewPr>
  <p:gridSpacing cx="46800" cy="46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8C176BC-2537-496C-92BE-280C92B96E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232F750-D334-4736-B10E-0035158269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01325C-51CE-41A1-8630-1A52C13085BB}" type="datetimeFigureOut">
              <a:rPr lang="zh-CN" altLang="en-US" smtClean="0"/>
              <a:t>2021/10/15</a:t>
            </a:fld>
            <a:endParaRPr lang="zh-CN" altLang="en-US"/>
          </a:p>
        </p:txBody>
      </p:sp>
      <p:sp>
        <p:nvSpPr>
          <p:cNvPr id="4" name="页脚占位符 3">
            <a:extLst>
              <a:ext uri="{FF2B5EF4-FFF2-40B4-BE49-F238E27FC236}">
                <a16:creationId xmlns:a16="http://schemas.microsoft.com/office/drawing/2014/main" id="{329A2961-3AD5-4B21-AA67-7500903979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89F27F7-0D80-46EC-B423-14DAAD04B5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E3C29-C726-4695-AB77-50247DBF3DA6}" type="slidenum">
              <a:rPr lang="zh-CN" altLang="en-US" smtClean="0"/>
              <a:t>‹#›</a:t>
            </a:fld>
            <a:endParaRPr lang="zh-CN" altLang="en-US"/>
          </a:p>
        </p:txBody>
      </p:sp>
    </p:spTree>
    <p:extLst>
      <p:ext uri="{BB962C8B-B14F-4D97-AF65-F5344CB8AC3E}">
        <p14:creationId xmlns:p14="http://schemas.microsoft.com/office/powerpoint/2010/main" val="2260240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B8505-E7BC-4327-812D-12C5E82484FC}" type="datetimeFigureOut">
              <a:rPr lang="zh-CN" altLang="en-US" smtClean="0"/>
              <a:t>2021/10/15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B729-817F-448C-AF52-5327A9569471}" type="slidenum">
              <a:rPr lang="zh-CN" altLang="en-US" smtClean="0"/>
              <a:t>‹#›</a:t>
            </a:fld>
            <a:endParaRPr lang="zh-CN" altLang="en-US"/>
          </a:p>
        </p:txBody>
      </p:sp>
    </p:spTree>
    <p:extLst>
      <p:ext uri="{BB962C8B-B14F-4D97-AF65-F5344CB8AC3E}">
        <p14:creationId xmlns:p14="http://schemas.microsoft.com/office/powerpoint/2010/main" val="31726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endParaRPr kumimoji="1" lang="zh-CN" altLang="en-US" b="0" dirty="0">
              <a:latin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6371B729-817F-448C-AF52-5327A9569471}" type="slidenum">
              <a:rPr lang="zh-CN" altLang="en-US" smtClean="0"/>
              <a:t>1</a:t>
            </a:fld>
            <a:endParaRPr lang="zh-CN" altLang="en-US"/>
          </a:p>
        </p:txBody>
      </p:sp>
    </p:spTree>
    <p:extLst>
      <p:ext uri="{BB962C8B-B14F-4D97-AF65-F5344CB8AC3E}">
        <p14:creationId xmlns:p14="http://schemas.microsoft.com/office/powerpoint/2010/main" val="3254090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a:t>
            </a:fld>
            <a:endParaRPr lang="zh-CN" altLang="en-US"/>
          </a:p>
        </p:txBody>
      </p:sp>
    </p:spTree>
    <p:extLst>
      <p:ext uri="{BB962C8B-B14F-4D97-AF65-F5344CB8AC3E}">
        <p14:creationId xmlns:p14="http://schemas.microsoft.com/office/powerpoint/2010/main" val="3073579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a:t>
            </a:fld>
            <a:endParaRPr lang="zh-CN" altLang="en-US"/>
          </a:p>
        </p:txBody>
      </p:sp>
    </p:spTree>
    <p:extLst>
      <p:ext uri="{BB962C8B-B14F-4D97-AF65-F5344CB8AC3E}">
        <p14:creationId xmlns:p14="http://schemas.microsoft.com/office/powerpoint/2010/main" val="3918782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接下来是第一部分，背景介绍</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4</a:t>
            </a:fld>
            <a:endParaRPr lang="zh-CN" altLang="en-US"/>
          </a:p>
        </p:txBody>
      </p:sp>
    </p:spTree>
    <p:extLst>
      <p:ext uri="{BB962C8B-B14F-4D97-AF65-F5344CB8AC3E}">
        <p14:creationId xmlns:p14="http://schemas.microsoft.com/office/powerpoint/2010/main" val="2159248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5</a:t>
            </a:fld>
            <a:endParaRPr lang="zh-CN" altLang="en-US"/>
          </a:p>
        </p:txBody>
      </p:sp>
    </p:spTree>
    <p:extLst>
      <p:ext uri="{BB962C8B-B14F-4D97-AF65-F5344CB8AC3E}">
        <p14:creationId xmlns:p14="http://schemas.microsoft.com/office/powerpoint/2010/main" val="139198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6</a:t>
            </a:fld>
            <a:endParaRPr lang="zh-CN" altLang="en-US"/>
          </a:p>
        </p:txBody>
      </p:sp>
    </p:spTree>
    <p:extLst>
      <p:ext uri="{BB962C8B-B14F-4D97-AF65-F5344CB8AC3E}">
        <p14:creationId xmlns:p14="http://schemas.microsoft.com/office/powerpoint/2010/main" val="2725277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11</a:t>
            </a:fld>
            <a:endParaRPr lang="zh-CN" altLang="en-US"/>
          </a:p>
        </p:txBody>
      </p:sp>
    </p:spTree>
    <p:extLst>
      <p:ext uri="{BB962C8B-B14F-4D97-AF65-F5344CB8AC3E}">
        <p14:creationId xmlns:p14="http://schemas.microsoft.com/office/powerpoint/2010/main" val="219389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22</a:t>
            </a:fld>
            <a:endParaRPr lang="zh-CN" altLang="en-US"/>
          </a:p>
        </p:txBody>
      </p:sp>
    </p:spTree>
    <p:extLst>
      <p:ext uri="{BB962C8B-B14F-4D97-AF65-F5344CB8AC3E}">
        <p14:creationId xmlns:p14="http://schemas.microsoft.com/office/powerpoint/2010/main" val="4247454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1">
    <p:bg>
      <p:bgPr>
        <a:solidFill>
          <a:schemeClr val="bg1"/>
        </a:solidFill>
        <a:effectLst/>
      </p:bgPr>
    </p:bg>
    <p:spTree>
      <p:nvGrpSpPr>
        <p:cNvPr id="1" name=""/>
        <p:cNvGrpSpPr/>
        <p:nvPr/>
      </p:nvGrpSpPr>
      <p:grpSpPr>
        <a:xfrm>
          <a:off x="0" y="0"/>
          <a:ext cx="0" cy="0"/>
          <a:chOff x="0" y="0"/>
          <a:chExt cx="0" cy="0"/>
        </a:xfrm>
      </p:grpSpPr>
      <p:sp>
        <p:nvSpPr>
          <p:cNvPr id="47" name="箭头: 五边形 46">
            <a:extLst>
              <a:ext uri="{FF2B5EF4-FFF2-40B4-BE49-F238E27FC236}">
                <a16:creationId xmlns:a16="http://schemas.microsoft.com/office/drawing/2014/main" id="{E27F0E8A-FBE3-41B6-A56B-7A14F7AAA7BA}"/>
              </a:ext>
            </a:extLst>
          </p:cNvPr>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pic>
        <p:nvPicPr>
          <p:cNvPr id="4" name="图片 3">
            <a:extLst>
              <a:ext uri="{FF2B5EF4-FFF2-40B4-BE49-F238E27FC236}">
                <a16:creationId xmlns:a16="http://schemas.microsoft.com/office/drawing/2014/main" id="{8EAB9554-0968-7F4C-B17C-055427BAAC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142" y="2263721"/>
            <a:ext cx="2330560" cy="2330560"/>
          </a:xfrm>
          <a:prstGeom prst="rect">
            <a:avLst/>
          </a:prstGeom>
        </p:spPr>
      </p:pic>
    </p:spTree>
    <p:extLst>
      <p:ext uri="{BB962C8B-B14F-4D97-AF65-F5344CB8AC3E}">
        <p14:creationId xmlns:p14="http://schemas.microsoft.com/office/powerpoint/2010/main" val="4020554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转场-长标题">
    <p:spTree>
      <p:nvGrpSpPr>
        <p:cNvPr id="1" name=""/>
        <p:cNvGrpSpPr/>
        <p:nvPr/>
      </p:nvGrpSpPr>
      <p:grpSpPr>
        <a:xfrm>
          <a:off x="0" y="0"/>
          <a:ext cx="0" cy="0"/>
          <a:chOff x="0" y="0"/>
          <a:chExt cx="0" cy="0"/>
        </a:xfrm>
      </p:grpSpPr>
      <p:sp>
        <p:nvSpPr>
          <p:cNvPr id="7" name="箭头: 五边形 6">
            <a:extLst>
              <a:ext uri="{FF2B5EF4-FFF2-40B4-BE49-F238E27FC236}">
                <a16:creationId xmlns:a16="http://schemas.microsoft.com/office/drawing/2014/main" id="{EF621E98-351F-489A-ADCE-3FC79FDE6DDD}"/>
              </a:ext>
            </a:extLst>
          </p:cNvPr>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五边形 24">
            <a:extLst>
              <a:ext uri="{FF2B5EF4-FFF2-40B4-BE49-F238E27FC236}">
                <a16:creationId xmlns:a16="http://schemas.microsoft.com/office/drawing/2014/main" id="{C25A5A92-C8E6-4CA8-AB93-8B885C5EA989}"/>
              </a:ext>
            </a:extLst>
          </p:cNvPr>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五边形 25">
            <a:extLst>
              <a:ext uri="{FF2B5EF4-FFF2-40B4-BE49-F238E27FC236}">
                <a16:creationId xmlns:a16="http://schemas.microsoft.com/office/drawing/2014/main" id="{0B284135-360D-47CC-8BC2-5C03015968F7}"/>
              </a:ext>
            </a:extLst>
          </p:cNvPr>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五边形 26">
            <a:extLst>
              <a:ext uri="{FF2B5EF4-FFF2-40B4-BE49-F238E27FC236}">
                <a16:creationId xmlns:a16="http://schemas.microsoft.com/office/drawing/2014/main" id="{D0824BE2-0B1A-47B1-BAAF-7C29E1879AE7}"/>
              </a:ext>
            </a:extLst>
          </p:cNvPr>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1919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053D6D2E-F110-4473-8442-17B28C05A741}"/>
              </a:ext>
            </a:extLst>
          </p:cNvPr>
          <p:cNvSpPr/>
          <p:nvPr/>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pic>
        <p:nvPicPr>
          <p:cNvPr id="6" name="图片 5">
            <a:extLst>
              <a:ext uri="{FF2B5EF4-FFF2-40B4-BE49-F238E27FC236}">
                <a16:creationId xmlns:a16="http://schemas.microsoft.com/office/drawing/2014/main" id="{E6BEB427-D252-4942-9F34-301C642191A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11" name="图片 10">
            <a:extLst>
              <a:ext uri="{FF2B5EF4-FFF2-40B4-BE49-F238E27FC236}">
                <a16:creationId xmlns:a16="http://schemas.microsoft.com/office/drawing/2014/main" id="{17358D7B-1DA9-9E4B-AFF1-9A13B20D43F0}"/>
              </a:ext>
            </a:extLst>
          </p:cNvPr>
          <p:cNvPicPr>
            <a:picLocks noChangeAspect="1"/>
          </p:cNvPicPr>
          <p:nvPr userDrawn="1"/>
        </p:nvPicPr>
        <p:blipFill>
          <a:blip r:embed="rId3"/>
          <a:stretch>
            <a:fillRect/>
          </a:stretch>
        </p:blipFill>
        <p:spPr>
          <a:xfrm>
            <a:off x="9966201" y="381027"/>
            <a:ext cx="1552699" cy="494974"/>
          </a:xfrm>
          <a:prstGeom prst="rect">
            <a:avLst/>
          </a:prstGeom>
        </p:spPr>
      </p:pic>
      <p:sp>
        <p:nvSpPr>
          <p:cNvPr id="8" name="标题 1">
            <a:extLst>
              <a:ext uri="{FF2B5EF4-FFF2-40B4-BE49-F238E27FC236}">
                <a16:creationId xmlns:a16="http://schemas.microsoft.com/office/drawing/2014/main" id="{ACA3C166-80E6-1B4A-AD5B-C8D47456872F}"/>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372829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横向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B0862E3-9A13-49FB-8057-D6463602E7B6}"/>
              </a:ext>
            </a:extLst>
          </p:cNvPr>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33B73963-4941-42F0-9B00-7431FEF61A6C}"/>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9C71AABC-C91A-43D0-9AF8-0B6162EDCDD1}"/>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A32A9019-0CBC-4C4A-90F0-2676ED9FCD3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1D06DB6D-BC70-544C-8EA4-3A3874C968F6}"/>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3718132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80DB1628-9D3D-4F59-B275-C695A900F19A}"/>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F01A7288-9F85-304B-887D-2D1E13D7A25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DE14FD2D-7810-B34E-8AFB-9A17BDEA7011}"/>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940593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图片-圆形">
    <p:spTree>
      <p:nvGrpSpPr>
        <p:cNvPr id="1" name=""/>
        <p:cNvGrpSpPr/>
        <p:nvPr/>
      </p:nvGrpSpPr>
      <p:grpSpPr>
        <a:xfrm>
          <a:off x="0" y="0"/>
          <a:ext cx="0" cy="0"/>
          <a:chOff x="0" y="0"/>
          <a:chExt cx="0" cy="0"/>
        </a:xfrm>
      </p:grpSpPr>
      <p:sp>
        <p:nvSpPr>
          <p:cNvPr id="93" name="任意多边形: 形状 92">
            <a:extLst>
              <a:ext uri="{FF2B5EF4-FFF2-40B4-BE49-F238E27FC236}">
                <a16:creationId xmlns:a16="http://schemas.microsoft.com/office/drawing/2014/main" id="{F03BE017-E7F3-4A34-ABC3-ECA964258175}"/>
              </a:ext>
            </a:extLst>
          </p:cNvPr>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图片占位符 91">
            <a:extLst>
              <a:ext uri="{FF2B5EF4-FFF2-40B4-BE49-F238E27FC236}">
                <a16:creationId xmlns:a16="http://schemas.microsoft.com/office/drawing/2014/main" id="{D3B0A0DB-185C-4430-9224-1C0A227377F5}"/>
              </a:ext>
            </a:extLst>
          </p:cNvPr>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a:extLst>
              <a:ext uri="{FF2B5EF4-FFF2-40B4-BE49-F238E27FC236}">
                <a16:creationId xmlns:a16="http://schemas.microsoft.com/office/drawing/2014/main" id="{E3FA308D-84A8-4382-ADA4-2CD6EA62223C}"/>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4" name="图片 93">
            <a:extLst>
              <a:ext uri="{FF2B5EF4-FFF2-40B4-BE49-F238E27FC236}">
                <a16:creationId xmlns:a16="http://schemas.microsoft.com/office/drawing/2014/main" id="{68876A75-1BD3-9D4E-9D34-C6453E6DC7DB}"/>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48222E54-5ACA-6D4B-9A58-9B51C83B622D}"/>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94114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a:extLst>
              <a:ext uri="{FF2B5EF4-FFF2-40B4-BE49-F238E27FC236}">
                <a16:creationId xmlns:a16="http://schemas.microsoft.com/office/drawing/2014/main" id="{260C43B2-4304-44E2-A6F0-062D59008B9B}"/>
              </a:ext>
            </a:extLst>
          </p:cNvPr>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a:extLst>
              <a:ext uri="{FF2B5EF4-FFF2-40B4-BE49-F238E27FC236}">
                <a16:creationId xmlns:a16="http://schemas.microsoft.com/office/drawing/2014/main" id="{11D8ADCD-C58A-41B8-80C4-2341BB348593}"/>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3" name="标题 1">
            <a:extLst>
              <a:ext uri="{FF2B5EF4-FFF2-40B4-BE49-F238E27FC236}">
                <a16:creationId xmlns:a16="http://schemas.microsoft.com/office/drawing/2014/main" id="{841EB5B4-0657-4AE7-A427-642106D598DF}"/>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4" name="图片 93">
            <a:extLst>
              <a:ext uri="{FF2B5EF4-FFF2-40B4-BE49-F238E27FC236}">
                <a16:creationId xmlns:a16="http://schemas.microsoft.com/office/drawing/2014/main" id="{EC81340F-C45F-6B4F-9864-73BF32BA909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31D45924-509B-5D4C-A99D-FF1FB6F34BEF}"/>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954094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D88D36A-B7BF-4F3A-AA10-0BECE80A557F}"/>
              </a:ext>
            </a:extLst>
          </p:cNvPr>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a:extLst>
              <a:ext uri="{FF2B5EF4-FFF2-40B4-BE49-F238E27FC236}">
                <a16:creationId xmlns:a16="http://schemas.microsoft.com/office/drawing/2014/main" id="{DEC9F75E-9249-4FFE-AF96-E92B201A183F}"/>
              </a:ext>
            </a:extLst>
          </p:cNvPr>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a:extLst>
              <a:ext uri="{FF2B5EF4-FFF2-40B4-BE49-F238E27FC236}">
                <a16:creationId xmlns:a16="http://schemas.microsoft.com/office/drawing/2014/main" id="{E7782F2A-850E-4B5F-8330-CF50AC9EFA7B}"/>
              </a:ext>
            </a:extLst>
          </p:cNvPr>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a:extLst>
              <a:ext uri="{FF2B5EF4-FFF2-40B4-BE49-F238E27FC236}">
                <a16:creationId xmlns:a16="http://schemas.microsoft.com/office/drawing/2014/main" id="{25096E3E-9433-4D85-BA39-301B214A355E}"/>
              </a:ext>
            </a:extLst>
          </p:cNvPr>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DF883148-B063-4C5A-9CC7-CE69774A8C94}"/>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B8A4FF80-ED1E-4D1D-9434-215EB5FB872B}"/>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B3A067A2-39E8-0940-8B54-688BC270D1DC}"/>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7D982EDC-1B4A-034E-9CE9-9172DBAF4898}"/>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164266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619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页 幻灯片">
    <p:bg>
      <p:bgPr>
        <a:solidFill>
          <a:schemeClr val="bg1"/>
        </a:solid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F00C798-F4CB-49E3-81E0-4CD12D5AEAD6}"/>
              </a:ext>
            </a:extLst>
          </p:cNvPr>
          <p:cNvSpPr>
            <a:spLocks noGrp="1"/>
          </p:cNvSpPr>
          <p:nvPr>
            <p:ph type="body" sz="quarter" idx="10"/>
          </p:nvPr>
        </p:nvSpPr>
        <p:spPr>
          <a:xfrm>
            <a:off x="3735420" y="2971800"/>
            <a:ext cx="7783479" cy="914400"/>
          </a:xfrm>
        </p:spPr>
        <p:txBody>
          <a:bodyPr anchor="ctr" anchorCtr="0">
            <a:normAutofit/>
          </a:bodyPr>
          <a:lstStyle>
            <a:lvl1pPr marL="0" indent="0" algn="ctr">
              <a:buNone/>
              <a:defRPr sz="5400">
                <a:solidFill>
                  <a:schemeClr val="accent1"/>
                </a:solidFill>
              </a:defRPr>
            </a:lvl1pPr>
          </a:lstStyle>
          <a:p>
            <a:pPr lvl="0"/>
            <a:r>
              <a:rPr lang="zh-CN" altLang="en-US" dirty="0"/>
              <a:t>编辑母版文本样式</a:t>
            </a:r>
          </a:p>
        </p:txBody>
      </p:sp>
      <p:sp>
        <p:nvSpPr>
          <p:cNvPr id="6" name="箭头: 五边形 5">
            <a:extLst>
              <a:ext uri="{FF2B5EF4-FFF2-40B4-BE49-F238E27FC236}">
                <a16:creationId xmlns:a16="http://schemas.microsoft.com/office/drawing/2014/main" id="{8C1695A4-3593-4E25-8722-4214E3CC76B6}"/>
              </a:ext>
            </a:extLst>
          </p:cNvPr>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五边形 7">
            <a:extLst>
              <a:ext uri="{FF2B5EF4-FFF2-40B4-BE49-F238E27FC236}">
                <a16:creationId xmlns:a16="http://schemas.microsoft.com/office/drawing/2014/main" id="{A29C0276-5751-4797-BFA5-F68D05ACBB63}"/>
              </a:ext>
            </a:extLst>
          </p:cNvPr>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五边形 4">
            <a:extLst>
              <a:ext uri="{FF2B5EF4-FFF2-40B4-BE49-F238E27FC236}">
                <a16:creationId xmlns:a16="http://schemas.microsoft.com/office/drawing/2014/main" id="{D85E25CC-A5BC-44E2-9950-5BDC824D9AC1}"/>
              </a:ext>
            </a:extLst>
          </p:cNvPr>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1326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B2DFB5F-1361-46F4-B3DF-471ECD4DCA18}"/>
              </a:ext>
            </a:extLst>
          </p:cNvPr>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385D4CE6-0BBF-450D-B3AB-7C163A40E793}"/>
              </a:ext>
            </a:extLst>
          </p:cNvPr>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23681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bg>
      <p:bgPr>
        <a:solidFill>
          <a:schemeClr val="bg1"/>
        </a:solidFill>
        <a:effectLst/>
      </p:bgPr>
    </p:bg>
    <p:spTree>
      <p:nvGrpSpPr>
        <p:cNvPr id="1" name=""/>
        <p:cNvGrpSpPr/>
        <p:nvPr/>
      </p:nvGrpSpPr>
      <p:grpSpPr>
        <a:xfrm>
          <a:off x="0" y="0"/>
          <a:ext cx="0" cy="0"/>
          <a:chOff x="0" y="0"/>
          <a:chExt cx="0" cy="0"/>
        </a:xfrm>
      </p:grpSpPr>
      <p:sp>
        <p:nvSpPr>
          <p:cNvPr id="85" name="任意多边形: 形状 84">
            <a:extLst>
              <a:ext uri="{FF2B5EF4-FFF2-40B4-BE49-F238E27FC236}">
                <a16:creationId xmlns:a16="http://schemas.microsoft.com/office/drawing/2014/main" id="{1B478B4D-326B-4F22-B792-98AB7E9C8268}"/>
              </a:ext>
            </a:extLst>
          </p:cNvPr>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sp>
        <p:nvSpPr>
          <p:cNvPr id="86" name="文本框 85">
            <a:extLst>
              <a:ext uri="{FF2B5EF4-FFF2-40B4-BE49-F238E27FC236}">
                <a16:creationId xmlns:a16="http://schemas.microsoft.com/office/drawing/2014/main" id="{2742BE2E-64C4-45DC-B5F2-9CE85916052B}"/>
              </a:ext>
            </a:extLst>
          </p:cNvPr>
          <p:cNvSpPr txBox="1"/>
          <p:nvPr userDrawn="1"/>
        </p:nvSpPr>
        <p:spPr>
          <a:xfrm>
            <a:off x="5127626" y="543216"/>
            <a:ext cx="1936749" cy="1174168"/>
          </a:xfrm>
          <a:prstGeom prst="rect">
            <a:avLst/>
          </a:prstGeom>
          <a:noFill/>
        </p:spPr>
        <p:txBody>
          <a:bodyPr wrap="none" rtlCol="0">
            <a:spAutoFit/>
          </a:bodyPr>
          <a:lstStyle/>
          <a:p>
            <a:pPr>
              <a:lnSpc>
                <a:spcPct val="130000"/>
              </a:lnSpc>
            </a:pPr>
            <a:r>
              <a:rPr lang="zh-CN" altLang="en-US" sz="6000" dirty="0">
                <a:solidFill>
                  <a:schemeClr val="bg1"/>
                </a:solidFill>
                <a:cs typeface="+mn-ea"/>
                <a:sym typeface="+mn-lt"/>
              </a:rPr>
              <a:t>目 录</a:t>
            </a:r>
          </a:p>
        </p:txBody>
      </p:sp>
      <p:sp>
        <p:nvSpPr>
          <p:cNvPr id="87" name="任意多边形: 形状 86">
            <a:extLst>
              <a:ext uri="{FF2B5EF4-FFF2-40B4-BE49-F238E27FC236}">
                <a16:creationId xmlns:a16="http://schemas.microsoft.com/office/drawing/2014/main" id="{BEB662E1-75A1-469F-B2C5-6EC6E8255C44}"/>
              </a:ext>
            </a:extLst>
          </p:cNvPr>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pic>
        <p:nvPicPr>
          <p:cNvPr id="89" name="图片 88">
            <a:extLst>
              <a:ext uri="{FF2B5EF4-FFF2-40B4-BE49-F238E27FC236}">
                <a16:creationId xmlns:a16="http://schemas.microsoft.com/office/drawing/2014/main" id="{CF32DCCF-D109-144D-93EF-7A463349CB65}"/>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3429000" y="0"/>
            <a:ext cx="6858000" cy="6858000"/>
          </a:xfrm>
          <a:prstGeom prst="rect">
            <a:avLst/>
          </a:prstGeom>
        </p:spPr>
      </p:pic>
      <p:pic>
        <p:nvPicPr>
          <p:cNvPr id="90" name="图片 89">
            <a:extLst>
              <a:ext uri="{FF2B5EF4-FFF2-40B4-BE49-F238E27FC236}">
                <a16:creationId xmlns:a16="http://schemas.microsoft.com/office/drawing/2014/main" id="{D607238F-89BF-434F-A2F2-C5D1BB90B631}"/>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8763000" y="0"/>
            <a:ext cx="6858000" cy="6858000"/>
          </a:xfrm>
          <a:prstGeom prst="rect">
            <a:avLst/>
          </a:prstGeom>
        </p:spPr>
      </p:pic>
    </p:spTree>
    <p:extLst>
      <p:ext uri="{BB962C8B-B14F-4D97-AF65-F5344CB8AC3E}">
        <p14:creationId xmlns:p14="http://schemas.microsoft.com/office/powerpoint/2010/main" val="1540706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短标题1">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7CB78A0-538A-4F4C-97AC-5D6B9B36EAE3}"/>
              </a:ext>
            </a:extLst>
          </p:cNvPr>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DCD3F2D1-9FCF-4792-8D92-8CA0C104ED79}"/>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Arial" panose="020B0604020202020204" pitchFamily="34" charset="0"/>
                <a:cs typeface="Arial" panose="020B0604020202020204" pitchFamily="34" charset="0"/>
              </a:rPr>
              <a:t>Part 01</a:t>
            </a:r>
            <a:endParaRPr lang="zh-CN" altLang="en-US" sz="4400" dirty="0">
              <a:solidFill>
                <a:schemeClr val="bg1"/>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E1FBCD60-E317-434E-9948-6517EE806648}"/>
              </a:ext>
            </a:extLst>
          </p:cNvPr>
          <p:cNvCxnSpPr>
            <a:cxnSpLocks/>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E5FF972F-6C72-4EB1-91BD-22FC6A6BFE55}"/>
              </a:ext>
            </a:extLst>
          </p:cNvPr>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ED22ADE-3337-4765-824B-2BCE393B3BC8}"/>
              </a:ext>
            </a:extLst>
          </p:cNvPr>
          <p:cNvSpPr/>
          <p:nvPr userDrawn="1"/>
        </p:nvSpPr>
        <p:spPr>
          <a:xfrm>
            <a:off x="9613900" y="5273613"/>
            <a:ext cx="764381" cy="7643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7F0E457-CBAE-48A1-9FDD-0AD48E16BB0E}"/>
              </a:ext>
            </a:extLst>
          </p:cNvPr>
          <p:cNvSpPr/>
          <p:nvPr userDrawn="1"/>
        </p:nvSpPr>
        <p:spPr>
          <a:xfrm>
            <a:off x="2209800" y="6134100"/>
            <a:ext cx="1130300" cy="11303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F5B61E3-C874-41BD-9977-575DE377EF7C}"/>
              </a:ext>
            </a:extLst>
          </p:cNvPr>
          <p:cNvSpPr/>
          <p:nvPr userDrawn="1"/>
        </p:nvSpPr>
        <p:spPr>
          <a:xfrm>
            <a:off x="10818188" y="-911691"/>
            <a:ext cx="2092326" cy="209232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9C958C-4261-4C02-847F-E854178B5EDF}"/>
              </a:ext>
            </a:extLst>
          </p:cNvPr>
          <p:cNvSpPr/>
          <p:nvPr userDrawn="1"/>
        </p:nvSpPr>
        <p:spPr>
          <a:xfrm>
            <a:off x="-1048048" y="-250249"/>
            <a:ext cx="2861767" cy="286176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50FB6E99-D418-4444-914B-2306780544C7}"/>
              </a:ext>
            </a:extLst>
          </p:cNvPr>
          <p:cNvSpPr>
            <a:spLocks noGrp="1"/>
          </p:cNvSpPr>
          <p:nvPr>
            <p:ph type="body" sz="quarter" idx="10"/>
          </p:nvPr>
        </p:nvSpPr>
        <p:spPr>
          <a:xfrm>
            <a:off x="4098000" y="3951320"/>
            <a:ext cx="3996000" cy="914400"/>
          </a:xfrm>
        </p:spPr>
        <p:txBody>
          <a:bodyPr anchor="ctr" anchorCtr="0">
            <a:normAutofit/>
          </a:bodyPr>
          <a:lstStyle>
            <a:lvl1pPr marL="0" indent="0" algn="ctr">
              <a:buNone/>
              <a:defRPr sz="2800">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454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短标题2">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5FB16484-E5F7-4B77-B7A5-FDAB1703AF52}"/>
              </a:ext>
            </a:extLst>
          </p:cNvPr>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6FD6F57-F8D0-494A-A461-A05057362E3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02</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0F3C94DC-BC3D-4914-BCEA-9BADE3C91715}"/>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D3B89C71-934D-411D-A2EA-05C70F77FCCA}"/>
              </a:ext>
            </a:extLst>
          </p:cNvPr>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A837D7F3-A47E-4687-B46E-2D3048C16002}"/>
              </a:ext>
            </a:extLst>
          </p:cNvPr>
          <p:cNvSpPr/>
          <p:nvPr userDrawn="1"/>
        </p:nvSpPr>
        <p:spPr>
          <a:xfrm rot="10800000">
            <a:off x="1390650" y="6496115"/>
            <a:ext cx="1493560" cy="146037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FE10A76B-7B22-4776-AAF9-D0EEE0D973D2}"/>
              </a:ext>
            </a:extLst>
          </p:cNvPr>
          <p:cNvSpPr/>
          <p:nvPr userDrawn="1"/>
        </p:nvSpPr>
        <p:spPr>
          <a:xfrm>
            <a:off x="11153775" y="1013971"/>
            <a:ext cx="2076450" cy="203030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80425897-AA01-4101-B050-A034992317B0}"/>
              </a:ext>
            </a:extLst>
          </p:cNvPr>
          <p:cNvSpPr/>
          <p:nvPr userDrawn="1"/>
        </p:nvSpPr>
        <p:spPr>
          <a:xfrm rot="10800000">
            <a:off x="-414337" y="-187450"/>
            <a:ext cx="2386788" cy="2333749"/>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1DC1ADFB-E837-4D7F-B9F3-657D2F4ACAB6}"/>
              </a:ext>
            </a:extLst>
          </p:cNvPr>
          <p:cNvSpPr/>
          <p:nvPr userDrawn="1"/>
        </p:nvSpPr>
        <p:spPr>
          <a:xfrm rot="5400000">
            <a:off x="9449232" y="5270665"/>
            <a:ext cx="883117" cy="86349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a:extLst>
              <a:ext uri="{FF2B5EF4-FFF2-40B4-BE49-F238E27FC236}">
                <a16:creationId xmlns:a16="http://schemas.microsoft.com/office/drawing/2014/main" id="{034BB7AD-2674-4436-98EF-FC7061F0982B}"/>
              </a:ext>
            </a:extLst>
          </p:cNvPr>
          <p:cNvSpPr>
            <a:spLocks noGrp="1"/>
          </p:cNvSpPr>
          <p:nvPr>
            <p:ph type="body" sz="quarter" idx="11"/>
          </p:nvPr>
        </p:nvSpPr>
        <p:spPr>
          <a:xfrm>
            <a:off x="4098000" y="3959372"/>
            <a:ext cx="3996000" cy="914400"/>
          </a:xfrm>
        </p:spPr>
        <p:txBody>
          <a:bodyPr anchor="ctr" anchorCtr="0"/>
          <a:lstStyle>
            <a:lvl1pPr marL="0" indent="0" algn="ctr">
              <a:buNone/>
              <a:defRPr>
                <a:solidFill>
                  <a:schemeClr val="bg1"/>
                </a:solidFill>
              </a:defRPr>
            </a:lvl1pPr>
            <a:lvl3pPr marL="914400" indent="0">
              <a:buNone/>
              <a:defRPr/>
            </a:lvl3pPr>
          </a:lstStyle>
          <a:p>
            <a:pPr lvl="0"/>
            <a:r>
              <a:rPr lang="zh-CN" altLang="en-US" dirty="0"/>
              <a:t>编辑母版文本样式</a:t>
            </a:r>
          </a:p>
        </p:txBody>
      </p:sp>
    </p:spTree>
    <p:extLst>
      <p:ext uri="{BB962C8B-B14F-4D97-AF65-F5344CB8AC3E}">
        <p14:creationId xmlns:p14="http://schemas.microsoft.com/office/powerpoint/2010/main" val="1585464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短标题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E3D9E87-D3B4-4F53-99F3-7438B7E4D4AB}"/>
              </a:ext>
            </a:extLst>
          </p:cNvPr>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CD21FE1-F1E4-4E14-BF8F-A4D4ED823FBC}"/>
              </a:ext>
            </a:extLst>
          </p:cNvPr>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B76C3FD-32D6-4E41-B7F5-97F8A47A3D0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03</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8DD83EE6-28E8-42E1-9D1D-CEA16A3EF647}"/>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2CCFA9F-ED6D-4706-AB87-12B0B7099A55}"/>
              </a:ext>
            </a:extLst>
          </p:cNvPr>
          <p:cNvSpPr/>
          <p:nvPr userDrawn="1"/>
        </p:nvSpPr>
        <p:spPr>
          <a:xfrm rot="18893364">
            <a:off x="-897505" y="-513190"/>
            <a:ext cx="2663805" cy="2663805"/>
          </a:xfrm>
          <a:prstGeom prst="rect">
            <a:avLst/>
          </a:prstGeom>
          <a:solidFill>
            <a:srgbClr val="A4A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F53FD0E-8CED-473A-8132-8C32D5EB7E41}"/>
              </a:ext>
            </a:extLst>
          </p:cNvPr>
          <p:cNvSpPr/>
          <p:nvPr userDrawn="1"/>
        </p:nvSpPr>
        <p:spPr>
          <a:xfrm rot="18893364">
            <a:off x="725976" y="6497388"/>
            <a:ext cx="1300124" cy="1300124"/>
          </a:xfrm>
          <a:prstGeom prst="rect">
            <a:avLst/>
          </a:prstGeom>
          <a:solidFill>
            <a:srgbClr val="C3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86A2882-5AAA-4796-ACBF-11DE20417AB5}"/>
              </a:ext>
            </a:extLst>
          </p:cNvPr>
          <p:cNvSpPr/>
          <p:nvPr userDrawn="1"/>
        </p:nvSpPr>
        <p:spPr>
          <a:xfrm rot="18893364">
            <a:off x="11407699" y="1261300"/>
            <a:ext cx="1568601" cy="156860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65BF0DA-9E98-46CA-BC5A-2F733F99C372}"/>
              </a:ext>
            </a:extLst>
          </p:cNvPr>
          <p:cNvSpPr/>
          <p:nvPr userDrawn="1"/>
        </p:nvSpPr>
        <p:spPr>
          <a:xfrm rot="18893364">
            <a:off x="9270159" y="5188596"/>
            <a:ext cx="861175" cy="861175"/>
          </a:xfrm>
          <a:prstGeom prst="rect">
            <a:avLst/>
          </a:prstGeom>
          <a:solidFill>
            <a:srgbClr val="858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44B3714-021E-44F1-A9C0-8DB23D7B89EA}"/>
              </a:ext>
            </a:extLst>
          </p:cNvPr>
          <p:cNvSpPr>
            <a:spLocks noGrp="1"/>
          </p:cNvSpPr>
          <p:nvPr userDrawn="1">
            <p:ph type="body" sz="quarter" idx="10"/>
          </p:nvPr>
        </p:nvSpPr>
        <p:spPr>
          <a:xfrm>
            <a:off x="4098000" y="3947897"/>
            <a:ext cx="3996000" cy="914400"/>
          </a:xfrm>
        </p:spPr>
        <p:txBody>
          <a:bodyPr anchor="ctr" anchorCtr="0"/>
          <a:lstStyle>
            <a:lvl1pPr marL="0" indent="0" algn="ctr">
              <a:buNone/>
              <a:defRPr>
                <a:solidFill>
                  <a:schemeClr val="bg1"/>
                </a:solidFill>
              </a:defRPr>
            </a:lvl1pPr>
            <a:lvl2pPr marL="457200" indent="0">
              <a:buNone/>
              <a:defRPr/>
            </a:lvl2pPr>
          </a:lstStyle>
          <a:p>
            <a:pPr lvl="0"/>
            <a:r>
              <a:rPr lang="zh-CN" altLang="en-US" dirty="0"/>
              <a:t>编辑母版文本样式</a:t>
            </a:r>
          </a:p>
        </p:txBody>
      </p:sp>
    </p:spTree>
    <p:extLst>
      <p:ext uri="{BB962C8B-B14F-4D97-AF65-F5344CB8AC3E}">
        <p14:creationId xmlns:p14="http://schemas.microsoft.com/office/powerpoint/2010/main" val="132101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短标题4">
    <p:spTree>
      <p:nvGrpSpPr>
        <p:cNvPr id="1" name=""/>
        <p:cNvGrpSpPr/>
        <p:nvPr/>
      </p:nvGrpSpPr>
      <p:grpSpPr>
        <a:xfrm>
          <a:off x="0" y="0"/>
          <a:ext cx="0" cy="0"/>
          <a:chOff x="0" y="0"/>
          <a:chExt cx="0" cy="0"/>
        </a:xfrm>
      </p:grpSpPr>
      <p:sp>
        <p:nvSpPr>
          <p:cNvPr id="6" name="五边形 5">
            <a:extLst>
              <a:ext uri="{FF2B5EF4-FFF2-40B4-BE49-F238E27FC236}">
                <a16:creationId xmlns:a16="http://schemas.microsoft.com/office/drawing/2014/main" id="{F4B8A56B-7F99-43EE-87F0-42D96BE6E0C1}"/>
              </a:ext>
            </a:extLst>
          </p:cNvPr>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D7A4933-BE2B-4B78-BB0B-EFF272C4458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04</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A73394E7-E5C6-4B02-8A31-9C03D9C6FA0B}"/>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a:extLst>
              <a:ext uri="{FF2B5EF4-FFF2-40B4-BE49-F238E27FC236}">
                <a16:creationId xmlns:a16="http://schemas.microsoft.com/office/drawing/2014/main" id="{9FDAE5AE-1C3F-4A93-B305-B77CDC3F4BE2}"/>
              </a:ext>
            </a:extLst>
          </p:cNvPr>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a:extLst>
              <a:ext uri="{FF2B5EF4-FFF2-40B4-BE49-F238E27FC236}">
                <a16:creationId xmlns:a16="http://schemas.microsoft.com/office/drawing/2014/main" id="{8B831D4E-CDC6-4513-9163-9BB77DDB0516}"/>
              </a:ext>
            </a:extLst>
          </p:cNvPr>
          <p:cNvSpPr>
            <a:spLocks noChangeAspect="1"/>
          </p:cNvSpPr>
          <p:nvPr userDrawn="1"/>
        </p:nvSpPr>
        <p:spPr>
          <a:xfrm rot="18978551">
            <a:off x="1199607" y="5189314"/>
            <a:ext cx="1114961" cy="1061868"/>
          </a:xfrm>
          <a:prstGeom prst="pent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a:extLst>
              <a:ext uri="{FF2B5EF4-FFF2-40B4-BE49-F238E27FC236}">
                <a16:creationId xmlns:a16="http://schemas.microsoft.com/office/drawing/2014/main" id="{25618009-D285-438D-BF60-F87BDBE0685A}"/>
              </a:ext>
            </a:extLst>
          </p:cNvPr>
          <p:cNvSpPr>
            <a:spLocks noChangeAspect="1"/>
          </p:cNvSpPr>
          <p:nvPr userDrawn="1"/>
        </p:nvSpPr>
        <p:spPr>
          <a:xfrm>
            <a:off x="-1122630" y="516786"/>
            <a:ext cx="2245259" cy="2138343"/>
          </a:xfrm>
          <a:prstGeom prst="pent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a:extLst>
              <a:ext uri="{FF2B5EF4-FFF2-40B4-BE49-F238E27FC236}">
                <a16:creationId xmlns:a16="http://schemas.microsoft.com/office/drawing/2014/main" id="{4A10CB81-B3E3-411C-90C9-3480A10EDB9B}"/>
              </a:ext>
            </a:extLst>
          </p:cNvPr>
          <p:cNvSpPr>
            <a:spLocks noChangeAspect="1"/>
          </p:cNvSpPr>
          <p:nvPr userDrawn="1"/>
        </p:nvSpPr>
        <p:spPr>
          <a:xfrm rot="6589711">
            <a:off x="10153440" y="4944146"/>
            <a:ext cx="2774574" cy="2642453"/>
          </a:xfrm>
          <a:prstGeom prst="pentag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a:extLst>
              <a:ext uri="{FF2B5EF4-FFF2-40B4-BE49-F238E27FC236}">
                <a16:creationId xmlns:a16="http://schemas.microsoft.com/office/drawing/2014/main" id="{D251409D-FDB9-430B-A00F-D4A65811924B}"/>
              </a:ext>
            </a:extLst>
          </p:cNvPr>
          <p:cNvSpPr>
            <a:spLocks noChangeAspect="1"/>
          </p:cNvSpPr>
          <p:nvPr userDrawn="1"/>
        </p:nvSpPr>
        <p:spPr>
          <a:xfrm rot="10800000">
            <a:off x="9654125" y="-530934"/>
            <a:ext cx="1114961" cy="1061868"/>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63A1AFEA-57CF-4E71-AF6C-91E549CCF7E6}"/>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34243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短标题5">
    <p:spTree>
      <p:nvGrpSpPr>
        <p:cNvPr id="1" name=""/>
        <p:cNvGrpSpPr/>
        <p:nvPr/>
      </p:nvGrpSpPr>
      <p:grpSpPr>
        <a:xfrm>
          <a:off x="0" y="0"/>
          <a:ext cx="0" cy="0"/>
          <a:chOff x="0" y="0"/>
          <a:chExt cx="0" cy="0"/>
        </a:xfrm>
      </p:grpSpPr>
      <p:sp>
        <p:nvSpPr>
          <p:cNvPr id="6" name="六边形 5">
            <a:extLst>
              <a:ext uri="{FF2B5EF4-FFF2-40B4-BE49-F238E27FC236}">
                <a16:creationId xmlns:a16="http://schemas.microsoft.com/office/drawing/2014/main" id="{03B97F61-153E-4B6E-8D40-C8B9A7E64D60}"/>
              </a:ext>
            </a:extLst>
          </p:cNvPr>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7B2B8D9-D400-4BD8-9CF6-DCEAAC82BDD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05</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F285F31B-D145-4BD9-A54B-96E8E681B170}"/>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a:extLst>
              <a:ext uri="{FF2B5EF4-FFF2-40B4-BE49-F238E27FC236}">
                <a16:creationId xmlns:a16="http://schemas.microsoft.com/office/drawing/2014/main" id="{883EB526-2712-4265-9BF4-5874AAB98515}"/>
              </a:ext>
            </a:extLst>
          </p:cNvPr>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a:extLst>
              <a:ext uri="{FF2B5EF4-FFF2-40B4-BE49-F238E27FC236}">
                <a16:creationId xmlns:a16="http://schemas.microsoft.com/office/drawing/2014/main" id="{C7D4DE0F-D1AF-4276-ADBB-A15A5BFE8CB9}"/>
              </a:ext>
            </a:extLst>
          </p:cNvPr>
          <p:cNvSpPr>
            <a:spLocks noChangeAspect="1"/>
          </p:cNvSpPr>
          <p:nvPr userDrawn="1"/>
        </p:nvSpPr>
        <p:spPr>
          <a:xfrm rot="16200000">
            <a:off x="-687663" y="4872077"/>
            <a:ext cx="2798353" cy="2412373"/>
          </a:xfrm>
          <a:prstGeom prst="hexag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a:extLst>
              <a:ext uri="{FF2B5EF4-FFF2-40B4-BE49-F238E27FC236}">
                <a16:creationId xmlns:a16="http://schemas.microsoft.com/office/drawing/2014/main" id="{DFA316F4-7F98-4275-AAEF-578596A20622}"/>
              </a:ext>
            </a:extLst>
          </p:cNvPr>
          <p:cNvSpPr>
            <a:spLocks noChangeAspect="1"/>
          </p:cNvSpPr>
          <p:nvPr userDrawn="1"/>
        </p:nvSpPr>
        <p:spPr>
          <a:xfrm rot="16200000">
            <a:off x="9480973" y="5159003"/>
            <a:ext cx="1015781" cy="875673"/>
          </a:xfrm>
          <a:prstGeom prst="hexag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a:extLst>
              <a:ext uri="{FF2B5EF4-FFF2-40B4-BE49-F238E27FC236}">
                <a16:creationId xmlns:a16="http://schemas.microsoft.com/office/drawing/2014/main" id="{219BA2AF-DF75-4C32-85E3-CB62BA8F7564}"/>
              </a:ext>
            </a:extLst>
          </p:cNvPr>
          <p:cNvSpPr>
            <a:spLocks noChangeAspect="1"/>
          </p:cNvSpPr>
          <p:nvPr userDrawn="1"/>
        </p:nvSpPr>
        <p:spPr>
          <a:xfrm rot="16200000">
            <a:off x="11493500" y="210644"/>
            <a:ext cx="1397000" cy="1204310"/>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a:extLst>
              <a:ext uri="{FF2B5EF4-FFF2-40B4-BE49-F238E27FC236}">
                <a16:creationId xmlns:a16="http://schemas.microsoft.com/office/drawing/2014/main" id="{A86D27D2-3D87-4A30-89B6-7FAFD15E7EA4}"/>
              </a:ext>
            </a:extLst>
          </p:cNvPr>
          <p:cNvSpPr>
            <a:spLocks noChangeAspect="1"/>
          </p:cNvSpPr>
          <p:nvPr userDrawn="1"/>
        </p:nvSpPr>
        <p:spPr>
          <a:xfrm rot="16200000">
            <a:off x="641459" y="-437837"/>
            <a:ext cx="1015781" cy="875673"/>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BD5DBA0-D1E0-4B8B-AF12-F77A29B64E62}"/>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1233385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转场-短标题6">
    <p:spTree>
      <p:nvGrpSpPr>
        <p:cNvPr id="1" name=""/>
        <p:cNvGrpSpPr/>
        <p:nvPr/>
      </p:nvGrpSpPr>
      <p:grpSpPr>
        <a:xfrm>
          <a:off x="0" y="0"/>
          <a:ext cx="0" cy="0"/>
          <a:chOff x="0" y="0"/>
          <a:chExt cx="0" cy="0"/>
        </a:xfrm>
      </p:grpSpPr>
      <p:sp>
        <p:nvSpPr>
          <p:cNvPr id="6" name="七边形 5">
            <a:extLst>
              <a:ext uri="{FF2B5EF4-FFF2-40B4-BE49-F238E27FC236}">
                <a16:creationId xmlns:a16="http://schemas.microsoft.com/office/drawing/2014/main" id="{60753701-EC64-455B-B060-1320051E3FE3}"/>
              </a:ext>
            </a:extLst>
          </p:cNvPr>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5CBE861-C433-4078-A9A5-2C401EE3B270}"/>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06</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23DD6575-0576-4AFA-9BC4-891ADAB845BD}"/>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a:extLst>
              <a:ext uri="{FF2B5EF4-FFF2-40B4-BE49-F238E27FC236}">
                <a16:creationId xmlns:a16="http://schemas.microsoft.com/office/drawing/2014/main" id="{C48532B4-0A1B-49CC-99AA-FE75395721EF}"/>
              </a:ext>
            </a:extLst>
          </p:cNvPr>
          <p:cNvSpPr/>
          <p:nvPr userDrawn="1"/>
        </p:nvSpPr>
        <p:spPr>
          <a:xfrm rot="1563509">
            <a:off x="10682028" y="-776191"/>
            <a:ext cx="3268663" cy="3268663"/>
          </a:xfrm>
          <a:prstGeom prst="heptag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七边形 10">
            <a:extLst>
              <a:ext uri="{FF2B5EF4-FFF2-40B4-BE49-F238E27FC236}">
                <a16:creationId xmlns:a16="http://schemas.microsoft.com/office/drawing/2014/main" id="{32356412-5283-4799-9197-98AEACE613AC}"/>
              </a:ext>
            </a:extLst>
          </p:cNvPr>
          <p:cNvSpPr/>
          <p:nvPr userDrawn="1"/>
        </p:nvSpPr>
        <p:spPr>
          <a:xfrm>
            <a:off x="1384129" y="5078241"/>
            <a:ext cx="1047921" cy="1047921"/>
          </a:xfrm>
          <a:prstGeom prst="heptag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七边形 11">
            <a:extLst>
              <a:ext uri="{FF2B5EF4-FFF2-40B4-BE49-F238E27FC236}">
                <a16:creationId xmlns:a16="http://schemas.microsoft.com/office/drawing/2014/main" id="{4E421018-60A0-4F10-A9A6-A6EE3BBD8BF9}"/>
              </a:ext>
            </a:extLst>
          </p:cNvPr>
          <p:cNvSpPr/>
          <p:nvPr userDrawn="1"/>
        </p:nvSpPr>
        <p:spPr>
          <a:xfrm rot="20151602">
            <a:off x="-1111336" y="360448"/>
            <a:ext cx="2222671" cy="2222671"/>
          </a:xfrm>
          <a:prstGeom prst="hept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七边形 12">
            <a:extLst>
              <a:ext uri="{FF2B5EF4-FFF2-40B4-BE49-F238E27FC236}">
                <a16:creationId xmlns:a16="http://schemas.microsoft.com/office/drawing/2014/main" id="{9B17F2FA-61E0-4197-AD3A-2DE5104FF5C1}"/>
              </a:ext>
            </a:extLst>
          </p:cNvPr>
          <p:cNvSpPr/>
          <p:nvPr userDrawn="1"/>
        </p:nvSpPr>
        <p:spPr>
          <a:xfrm rot="20592885">
            <a:off x="8879510" y="6235700"/>
            <a:ext cx="2222671" cy="2222671"/>
          </a:xfrm>
          <a:prstGeom prst="hept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七边形 13">
            <a:extLst>
              <a:ext uri="{FF2B5EF4-FFF2-40B4-BE49-F238E27FC236}">
                <a16:creationId xmlns:a16="http://schemas.microsoft.com/office/drawing/2014/main" id="{1C86E54A-170E-4CA4-BE8B-1118DA74B7C4}"/>
              </a:ext>
            </a:extLst>
          </p:cNvPr>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A5976A4D-F088-4D08-ABB4-FDF23F9CA863}"/>
              </a:ext>
            </a:extLst>
          </p:cNvPr>
          <p:cNvSpPr>
            <a:spLocks noGrp="1"/>
          </p:cNvSpPr>
          <p:nvPr>
            <p:ph type="body" sz="quarter" idx="10"/>
          </p:nvPr>
        </p:nvSpPr>
        <p:spPr>
          <a:xfrm>
            <a:off x="4098000" y="3966909"/>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4050161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长标题">
    <p:bg>
      <p:bgPr>
        <a:solidFill>
          <a:schemeClr val="bg1"/>
        </a:solidFill>
        <a:effectLst/>
      </p:bgPr>
    </p:bg>
    <p:spTree>
      <p:nvGrpSpPr>
        <p:cNvPr id="1" name=""/>
        <p:cNvGrpSpPr/>
        <p:nvPr/>
      </p:nvGrpSpPr>
      <p:grpSpPr>
        <a:xfrm>
          <a:off x="0" y="0"/>
          <a:ext cx="0" cy="0"/>
          <a:chOff x="0" y="0"/>
          <a:chExt cx="0" cy="0"/>
        </a:xfrm>
      </p:grpSpPr>
      <p:sp>
        <p:nvSpPr>
          <p:cNvPr id="6" name="箭头: 五边形 5">
            <a:extLst>
              <a:ext uri="{FF2B5EF4-FFF2-40B4-BE49-F238E27FC236}">
                <a16:creationId xmlns:a16="http://schemas.microsoft.com/office/drawing/2014/main" id="{82CF8FAE-6DBB-42F8-A821-12D15C788E8C}"/>
              </a:ext>
            </a:extLst>
          </p:cNvPr>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B958D3BC-E7F4-4914-8CAC-14D6BF0FFFB3}"/>
              </a:ext>
            </a:extLst>
          </p:cNvPr>
          <p:cNvSpPr/>
          <p:nvPr/>
        </p:nvSpPr>
        <p:spPr>
          <a:xfrm>
            <a:off x="609314" y="1962606"/>
            <a:ext cx="1617246" cy="29327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矩形 1">
            <a:extLst>
              <a:ext uri="{FF2B5EF4-FFF2-40B4-BE49-F238E27FC236}">
                <a16:creationId xmlns:a16="http://schemas.microsoft.com/office/drawing/2014/main" id="{2453FC77-9263-4C53-8F22-D64EBC3880B1}"/>
              </a:ext>
            </a:extLst>
          </p:cNvPr>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9B3BEEB7-FA72-410F-B92D-7D208F847B83}"/>
              </a:ext>
            </a:extLst>
          </p:cNvPr>
          <p:cNvSpPr txBox="1"/>
          <p:nvPr/>
        </p:nvSpPr>
        <p:spPr>
          <a:xfrm>
            <a:off x="730724" y="2258512"/>
            <a:ext cx="1374427" cy="2340976"/>
          </a:xfrm>
          <a:prstGeom prst="rect">
            <a:avLst/>
          </a:prstGeom>
          <a:noFill/>
        </p:spPr>
        <p:txBody>
          <a:bodyPr wrap="square" lIns="0" tIns="0" rIns="0" bIns="0" rtlCol="0" anchor="ctr" anchorCtr="0">
            <a:normAutofit lnSpcReduction="10000"/>
          </a:bodyPr>
          <a:lstStyle/>
          <a:p>
            <a:pPr algn="ctr"/>
            <a:r>
              <a:rPr lang="zh-CN" altLang="en-US" sz="5400" b="1" dirty="0">
                <a:solidFill>
                  <a:schemeClr val="bg1"/>
                </a:solidFill>
                <a:latin typeface="+mj-ea"/>
                <a:ea typeface="+mj-ea"/>
              </a:rPr>
              <a:t>目</a:t>
            </a:r>
            <a:endParaRPr lang="en-US" altLang="zh-CN" sz="5400" b="1" dirty="0">
              <a:solidFill>
                <a:schemeClr val="bg1"/>
              </a:solidFill>
              <a:latin typeface="+mj-ea"/>
              <a:ea typeface="+mj-ea"/>
            </a:endParaRPr>
          </a:p>
          <a:p>
            <a:pPr algn="ctr"/>
            <a:endParaRPr lang="en-US" altLang="zh-CN" sz="5400" b="1" dirty="0">
              <a:solidFill>
                <a:schemeClr val="bg1"/>
              </a:solidFill>
              <a:latin typeface="+mj-ea"/>
              <a:ea typeface="+mj-ea"/>
            </a:endParaRPr>
          </a:p>
          <a:p>
            <a:pPr algn="ctr"/>
            <a:r>
              <a:rPr lang="zh-CN" altLang="en-US" sz="5400" b="1" dirty="0">
                <a:solidFill>
                  <a:schemeClr val="bg1"/>
                </a:solidFill>
                <a:latin typeface="+mj-ea"/>
                <a:ea typeface="+mj-ea"/>
              </a:rPr>
              <a:t>录</a:t>
            </a:r>
            <a:endParaRPr lang="zh-CN" altLang="en-US" sz="4800" b="1" dirty="0">
              <a:solidFill>
                <a:schemeClr val="bg1"/>
              </a:solidFill>
              <a:latin typeface="+mj-ea"/>
              <a:ea typeface="+mj-ea"/>
            </a:endParaRPr>
          </a:p>
        </p:txBody>
      </p:sp>
      <p:pic>
        <p:nvPicPr>
          <p:cNvPr id="47" name="图片 46">
            <a:extLst>
              <a:ext uri="{FF2B5EF4-FFF2-40B4-BE49-F238E27FC236}">
                <a16:creationId xmlns:a16="http://schemas.microsoft.com/office/drawing/2014/main" id="{C02326B7-0E5A-F24B-8BE7-D58545042AA0}"/>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55639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23B942-3F1B-403C-8E85-6382B2069353}"/>
              </a:ext>
            </a:extLst>
          </p:cNvPr>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DD93AE5-CDDD-4CA4-8BCF-44DD4A71403B}"/>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91383BD-F3E7-403E-84A3-6F01BCC23915}"/>
              </a:ext>
            </a:extLst>
          </p:cNvPr>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B9A1635-4D35-4F49-9AAC-DA6F5F037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6FD9E9-D991-439F-8738-F1CD489BA103}"/>
              </a:ext>
            </a:extLst>
          </p:cNvPr>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5AB8F-1C56-49E9-90C8-78D22B0C1B97}" type="slidenum">
              <a:rPr lang="zh-CN" altLang="en-US" smtClean="0"/>
              <a:t>‹#›</a:t>
            </a:fld>
            <a:endParaRPr lang="zh-CN" altLang="en-US"/>
          </a:p>
        </p:txBody>
      </p:sp>
      <p:sp>
        <p:nvSpPr>
          <p:cNvPr id="7" name="椭圆 6">
            <a:extLst>
              <a:ext uri="{FF2B5EF4-FFF2-40B4-BE49-F238E27FC236}">
                <a16:creationId xmlns:a16="http://schemas.microsoft.com/office/drawing/2014/main" id="{9994C284-E105-48E5-B7ED-E6DDC39F64AA}"/>
              </a:ext>
            </a:extLst>
          </p:cNvPr>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E9773E7-896B-4ABE-A918-DD345AEA7B33}"/>
              </a:ext>
            </a:extLst>
          </p:cNvPr>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8246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63" r:id="rId4"/>
    <p:sldLayoutId id="2147483664" r:id="rId5"/>
    <p:sldLayoutId id="2147483665" r:id="rId6"/>
    <p:sldLayoutId id="2147483666" r:id="rId7"/>
    <p:sldLayoutId id="2147483667" r:id="rId8"/>
    <p:sldLayoutId id="2147483661" r:id="rId9"/>
    <p:sldLayoutId id="2147483669" r:id="rId10"/>
    <p:sldLayoutId id="2147483671" r:id="rId11"/>
    <p:sldLayoutId id="2147483674" r:id="rId12"/>
    <p:sldLayoutId id="2147483654" r:id="rId13"/>
    <p:sldLayoutId id="2147483675" r:id="rId14"/>
    <p:sldLayoutId id="2147483672" r:id="rId15"/>
    <p:sldLayoutId id="2147483673" r:id="rId16"/>
    <p:sldLayoutId id="2147483659" r:id="rId17"/>
    <p:sldLayoutId id="2147483657" r:id="rId18"/>
    <p:sldLayoutId id="2147483676"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02093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4.jpeg"/><Relationship Id="rId2" Type="http://schemas.openxmlformats.org/officeDocument/2006/relationships/image" Target="../media/image18.jpg"/><Relationship Id="rId1" Type="http://schemas.openxmlformats.org/officeDocument/2006/relationships/slideLayout" Target="../slideLayouts/slideLayout11.xml"/><Relationship Id="rId6" Type="http://schemas.openxmlformats.org/officeDocument/2006/relationships/image" Target="../media/image13.jpeg"/><Relationship Id="rId11" Type="http://schemas.openxmlformats.org/officeDocument/2006/relationships/image" Target="../media/image30.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jfif"/><Relationship Id="rId3" Type="http://schemas.openxmlformats.org/officeDocument/2006/relationships/image" Target="../media/image11.png"/><Relationship Id="rId7" Type="http://schemas.openxmlformats.org/officeDocument/2006/relationships/image" Target="../media/image15.jfif"/><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jf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a:extLst>
              <a:ext uri="{FF2B5EF4-FFF2-40B4-BE49-F238E27FC236}">
                <a16:creationId xmlns:a16="http://schemas.microsoft.com/office/drawing/2014/main" id="{3FDA94B7-63AB-4449-B259-ABBFB1BD1237}"/>
              </a:ext>
            </a:extLst>
          </p:cNvPr>
          <p:cNvSpPr/>
          <p:nvPr/>
        </p:nvSpPr>
        <p:spPr>
          <a:xfrm>
            <a:off x="6763445" y="5206812"/>
            <a:ext cx="2072329" cy="453457"/>
          </a:xfrm>
          <a:prstGeom prst="rect">
            <a:avLst/>
          </a:prstGeom>
        </p:spPr>
        <p:txBody>
          <a:bodyPr wrap="square" lIns="0" rIns="0">
            <a:spAutoFit/>
          </a:bodyPr>
          <a:lstStyle/>
          <a:p>
            <a:pPr algn="dist">
              <a:lnSpc>
                <a:spcPct val="130000"/>
              </a:lnSpc>
            </a:pPr>
            <a:r>
              <a:rPr lang="en-US" altLang="zh-CN" sz="2000" dirty="0">
                <a:solidFill>
                  <a:schemeClr val="accent1"/>
                </a:solidFill>
                <a:cs typeface="+mn-ea"/>
                <a:sym typeface="+mn-lt"/>
              </a:rPr>
              <a:t>2021</a:t>
            </a:r>
            <a:r>
              <a:rPr lang="zh-CN" altLang="en-US" sz="2000" dirty="0">
                <a:solidFill>
                  <a:schemeClr val="accent1"/>
                </a:solidFill>
                <a:cs typeface="+mn-ea"/>
                <a:sym typeface="+mn-lt"/>
              </a:rPr>
              <a:t>年</a:t>
            </a:r>
            <a:r>
              <a:rPr lang="en-US" altLang="zh-CN" sz="2000" dirty="0">
                <a:solidFill>
                  <a:schemeClr val="accent1"/>
                </a:solidFill>
                <a:cs typeface="+mn-ea"/>
                <a:sym typeface="+mn-lt"/>
              </a:rPr>
              <a:t>10</a:t>
            </a:r>
            <a:r>
              <a:rPr lang="zh-CN" altLang="en-US" sz="2000" dirty="0">
                <a:solidFill>
                  <a:schemeClr val="accent1"/>
                </a:solidFill>
                <a:cs typeface="+mn-ea"/>
                <a:sym typeface="+mn-lt"/>
              </a:rPr>
              <a:t>月</a:t>
            </a:r>
            <a:r>
              <a:rPr lang="en-US" altLang="zh-CN" sz="2000" dirty="0">
                <a:solidFill>
                  <a:schemeClr val="accent1"/>
                </a:solidFill>
                <a:cs typeface="+mn-ea"/>
                <a:sym typeface="+mn-lt"/>
              </a:rPr>
              <a:t>15</a:t>
            </a:r>
            <a:r>
              <a:rPr lang="zh-CN" altLang="en-US" sz="2000" dirty="0">
                <a:solidFill>
                  <a:schemeClr val="accent1"/>
                </a:solidFill>
                <a:cs typeface="+mn-ea"/>
                <a:sym typeface="+mn-lt"/>
              </a:rPr>
              <a:t>日</a:t>
            </a:r>
          </a:p>
        </p:txBody>
      </p:sp>
      <p:sp>
        <p:nvSpPr>
          <p:cNvPr id="71" name="矩形 70">
            <a:extLst>
              <a:ext uri="{FF2B5EF4-FFF2-40B4-BE49-F238E27FC236}">
                <a16:creationId xmlns:a16="http://schemas.microsoft.com/office/drawing/2014/main" id="{E993F5B2-B1FA-4937-8A72-4D85BD9C8F1B}"/>
              </a:ext>
            </a:extLst>
          </p:cNvPr>
          <p:cNvSpPr/>
          <p:nvPr/>
        </p:nvSpPr>
        <p:spPr>
          <a:xfrm>
            <a:off x="7150366" y="4175765"/>
            <a:ext cx="1298489" cy="597921"/>
          </a:xfrm>
          <a:prstGeom prst="rect">
            <a:avLst/>
          </a:prstGeom>
        </p:spPr>
        <p:txBody>
          <a:bodyPr wrap="square">
            <a:spAutoFit/>
          </a:bodyPr>
          <a:lstStyle/>
          <a:p>
            <a:pPr algn="dist">
              <a:lnSpc>
                <a:spcPct val="130000"/>
              </a:lnSpc>
            </a:pPr>
            <a:r>
              <a:rPr lang="zh-CN" altLang="en-US" sz="2800" dirty="0">
                <a:solidFill>
                  <a:schemeClr val="accent1"/>
                </a:solidFill>
                <a:cs typeface="+mn-ea"/>
                <a:sym typeface="+mn-lt"/>
              </a:rPr>
              <a:t>成新宇</a:t>
            </a:r>
            <a:endParaRPr lang="en-US" altLang="zh-CN" sz="2800" dirty="0">
              <a:solidFill>
                <a:schemeClr val="accent1"/>
              </a:solidFill>
              <a:cs typeface="+mn-ea"/>
              <a:sym typeface="+mn-lt"/>
            </a:endParaRPr>
          </a:p>
        </p:txBody>
      </p:sp>
      <p:sp>
        <p:nvSpPr>
          <p:cNvPr id="2" name="文本框 1">
            <a:extLst>
              <a:ext uri="{FF2B5EF4-FFF2-40B4-BE49-F238E27FC236}">
                <a16:creationId xmlns:a16="http://schemas.microsoft.com/office/drawing/2014/main" id="{03B450EC-372C-4B17-8EBF-7BA40772B064}"/>
              </a:ext>
            </a:extLst>
          </p:cNvPr>
          <p:cNvSpPr txBox="1"/>
          <p:nvPr/>
        </p:nvSpPr>
        <p:spPr>
          <a:xfrm>
            <a:off x="4145993" y="1121907"/>
            <a:ext cx="7307237" cy="2084225"/>
          </a:xfrm>
          <a:prstGeom prst="rect">
            <a:avLst/>
          </a:prstGeom>
          <a:noFill/>
        </p:spPr>
        <p:txBody>
          <a:bodyPr wrap="square" rtlCol="0">
            <a:spAutoFit/>
          </a:bodyPr>
          <a:lstStyle/>
          <a:p>
            <a:pPr algn="ctr">
              <a:lnSpc>
                <a:spcPct val="120000"/>
              </a:lnSpc>
              <a:spcBef>
                <a:spcPts val="1000"/>
              </a:spcBef>
            </a:pPr>
            <a:r>
              <a:rPr lang="en-US" altLang="zh-CN" sz="3700" b="1" dirty="0">
                <a:solidFill>
                  <a:schemeClr val="accent1"/>
                </a:solidFill>
                <a:cs typeface="+mn-ea"/>
              </a:rPr>
              <a:t>Hierarchical Personalized Federated Learning for User Modeling</a:t>
            </a:r>
            <a:endParaRPr lang="zh-CN" altLang="en-US" sz="3700" b="1" dirty="0">
              <a:solidFill>
                <a:schemeClr val="accent1"/>
              </a:solidFill>
              <a:cs typeface="+mn-ea"/>
            </a:endParaRPr>
          </a:p>
        </p:txBody>
      </p:sp>
      <p:sp>
        <p:nvSpPr>
          <p:cNvPr id="5" name="文本框 4">
            <a:extLst>
              <a:ext uri="{FF2B5EF4-FFF2-40B4-BE49-F238E27FC236}">
                <a16:creationId xmlns:a16="http://schemas.microsoft.com/office/drawing/2014/main" id="{EE72631C-AA1D-4B95-8CF0-E45ADE74D4E8}"/>
              </a:ext>
            </a:extLst>
          </p:cNvPr>
          <p:cNvSpPr txBox="1"/>
          <p:nvPr/>
        </p:nvSpPr>
        <p:spPr>
          <a:xfrm>
            <a:off x="3824528" y="6319175"/>
            <a:ext cx="7950161"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[1]</a:t>
            </a:r>
            <a:r>
              <a:rPr lang="en-US" altLang="zh-CN" sz="1400" b="0" i="0" dirty="0">
                <a:solidFill>
                  <a:srgbClr val="222222"/>
                </a:solidFill>
                <a:effectLst/>
                <a:latin typeface="Arial" panose="020B0604020202020204" pitchFamily="34" charset="0"/>
              </a:rPr>
              <a:t> Wu J, Liu Q, Huang Z, et al. Hierarchical Personalized Federated Learning for User Modeling[C]//Proceedings of the Web Conference 2021. 2021: 957-968.</a:t>
            </a:r>
            <a:endParaRPr lang="zh-CN" altLang="en-US" sz="1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352917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76B753-E393-4194-A688-E0EA0D9883F5}"/>
              </a:ext>
            </a:extLst>
          </p:cNvPr>
          <p:cNvSpPr>
            <a:spLocks noGrp="1"/>
          </p:cNvSpPr>
          <p:nvPr>
            <p:ph type="sldNum" sz="quarter" idx="12"/>
          </p:nvPr>
        </p:nvSpPr>
        <p:spPr/>
        <p:txBody>
          <a:bodyPr/>
          <a:lstStyle/>
          <a:p>
            <a:fld id="{2515AB8F-1C56-49E9-90C8-78D22B0C1B97}" type="slidenum">
              <a:rPr lang="zh-CN" altLang="en-US" smtClean="0"/>
              <a:pPr/>
              <a:t>10</a:t>
            </a:fld>
            <a:endParaRPr lang="zh-CN" altLang="en-US" dirty="0"/>
          </a:p>
        </p:txBody>
      </p:sp>
      <p:sp>
        <p:nvSpPr>
          <p:cNvPr id="3" name="标题 2">
            <a:extLst>
              <a:ext uri="{FF2B5EF4-FFF2-40B4-BE49-F238E27FC236}">
                <a16:creationId xmlns:a16="http://schemas.microsoft.com/office/drawing/2014/main" id="{2584A78C-FA13-4D38-B9A9-5EEAC6CF04DA}"/>
              </a:ext>
            </a:extLst>
          </p:cNvPr>
          <p:cNvSpPr>
            <a:spLocks noGrp="1"/>
          </p:cNvSpPr>
          <p:nvPr>
            <p:ph type="title"/>
          </p:nvPr>
        </p:nvSpPr>
        <p:spPr/>
        <p:txBody>
          <a:bodyPr/>
          <a:lstStyle/>
          <a:p>
            <a:r>
              <a:rPr lang="en-US" altLang="zh-CN" dirty="0"/>
              <a:t>Federated Recommender System</a:t>
            </a:r>
            <a:r>
              <a:rPr lang="en-US" altLang="zh-CN" baseline="30000" dirty="0"/>
              <a:t>[2]</a:t>
            </a:r>
            <a:endParaRPr lang="zh-CN" altLang="en-US" baseline="30000" dirty="0"/>
          </a:p>
        </p:txBody>
      </p:sp>
      <p:sp>
        <p:nvSpPr>
          <p:cNvPr id="4" name="文本框 3">
            <a:extLst>
              <a:ext uri="{FF2B5EF4-FFF2-40B4-BE49-F238E27FC236}">
                <a16:creationId xmlns:a16="http://schemas.microsoft.com/office/drawing/2014/main" id="{98D6AA1F-1384-4456-9684-4A2E2B386AB2}"/>
              </a:ext>
            </a:extLst>
          </p:cNvPr>
          <p:cNvSpPr txBox="1"/>
          <p:nvPr/>
        </p:nvSpPr>
        <p:spPr>
          <a:xfrm>
            <a:off x="1694272" y="6221397"/>
            <a:ext cx="9795753" cy="646331"/>
          </a:xfrm>
          <a:prstGeom prst="rect">
            <a:avLst/>
          </a:prstGeom>
          <a:noFill/>
        </p:spPr>
        <p:txBody>
          <a:bodyPr wrap="square" rtlCol="0">
            <a:spAutoFit/>
          </a:bodyPr>
          <a:lstStyle/>
          <a:p>
            <a:r>
              <a:rPr lang="en-US" altLang="zh-CN" dirty="0"/>
              <a:t>[2] </a:t>
            </a:r>
            <a:r>
              <a:rPr lang="en-US" altLang="zh-CN" b="0" i="0" dirty="0">
                <a:solidFill>
                  <a:srgbClr val="222222"/>
                </a:solidFill>
                <a:effectLst/>
                <a:latin typeface="Arial" panose="020B0604020202020204" pitchFamily="34" charset="0"/>
              </a:rPr>
              <a:t>Yang L, Tan B, Zheng V W, et al. Federated recommendation systems[M]//Federated Learning. Springer, Cham, 2020: 225-239.</a:t>
            </a:r>
            <a:endParaRPr lang="zh-CN" altLang="en-US" dirty="0"/>
          </a:p>
        </p:txBody>
      </p:sp>
      <p:pic>
        <p:nvPicPr>
          <p:cNvPr id="5" name="图片 4">
            <a:extLst>
              <a:ext uri="{FF2B5EF4-FFF2-40B4-BE49-F238E27FC236}">
                <a16:creationId xmlns:a16="http://schemas.microsoft.com/office/drawing/2014/main" id="{222D6B48-E0AD-4029-A665-F9A860460B3E}"/>
              </a:ext>
            </a:extLst>
          </p:cNvPr>
          <p:cNvPicPr>
            <a:picLocks noChangeAspect="1"/>
          </p:cNvPicPr>
          <p:nvPr/>
        </p:nvPicPr>
        <p:blipFill>
          <a:blip r:embed="rId2"/>
          <a:stretch>
            <a:fillRect/>
          </a:stretch>
        </p:blipFill>
        <p:spPr>
          <a:xfrm>
            <a:off x="114207" y="1028699"/>
            <a:ext cx="7780694" cy="5098222"/>
          </a:xfrm>
          <a:prstGeom prst="rect">
            <a:avLst/>
          </a:prstGeom>
        </p:spPr>
      </p:pic>
      <p:sp>
        <p:nvSpPr>
          <p:cNvPr id="6" name="文本框 5">
            <a:extLst>
              <a:ext uri="{FF2B5EF4-FFF2-40B4-BE49-F238E27FC236}">
                <a16:creationId xmlns:a16="http://schemas.microsoft.com/office/drawing/2014/main" id="{8200FD0E-E5A9-4FDD-90BF-84D557359300}"/>
              </a:ext>
            </a:extLst>
          </p:cNvPr>
          <p:cNvSpPr txBox="1"/>
          <p:nvPr/>
        </p:nvSpPr>
        <p:spPr>
          <a:xfrm>
            <a:off x="7177412" y="1669829"/>
            <a:ext cx="2441694"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800" b="1" dirty="0">
                <a:solidFill>
                  <a:srgbClr val="002060"/>
                </a:solidFill>
                <a:latin typeface="微软雅黑" panose="020B0503020204020204" pitchFamily="34" charset="-122"/>
                <a:ea typeface="微软雅黑" panose="020B0503020204020204" pitchFamily="34" charset="-122"/>
                <a:cs typeface="+mj-cs"/>
              </a:rPr>
              <a:t>Definition</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sp>
        <p:nvSpPr>
          <p:cNvPr id="8" name="文本框 7">
            <a:extLst>
              <a:ext uri="{FF2B5EF4-FFF2-40B4-BE49-F238E27FC236}">
                <a16:creationId xmlns:a16="http://schemas.microsoft.com/office/drawing/2014/main" id="{91698F7E-6015-4ADE-A176-651BCAE9020E}"/>
              </a:ext>
            </a:extLst>
          </p:cNvPr>
          <p:cNvSpPr txBox="1"/>
          <p:nvPr/>
        </p:nvSpPr>
        <p:spPr>
          <a:xfrm>
            <a:off x="7617188" y="2328001"/>
            <a:ext cx="4334576" cy="1980799"/>
          </a:xfrm>
          <a:prstGeom prst="rect">
            <a:avLst/>
          </a:prstGeom>
          <a:noFill/>
        </p:spPr>
        <p:txBody>
          <a:bodyPr wrap="square" rtlCol="0">
            <a:spAutoFit/>
          </a:bodyPr>
          <a:lstStyle/>
          <a:p>
            <a:pPr>
              <a:lnSpc>
                <a:spcPct val="125000"/>
              </a:lnSpc>
            </a:pPr>
            <a:r>
              <a:rPr lang="en-US" altLang="zh-CN" sz="2000" dirty="0" err="1"/>
              <a:t>FedRec</a:t>
            </a:r>
            <a:r>
              <a:rPr lang="en-US" altLang="zh-CN" sz="2000" dirty="0"/>
              <a:t> aims to </a:t>
            </a:r>
            <a:r>
              <a:rPr lang="en-US" altLang="zh-CN" sz="2000" dirty="0">
                <a:solidFill>
                  <a:srgbClr val="FF0000"/>
                </a:solidFill>
              </a:rPr>
              <a:t>collaboratively</a:t>
            </a:r>
            <a:r>
              <a:rPr lang="en-US" altLang="zh-CN" sz="2000" dirty="0"/>
              <a:t> train recommendation model(s) </a:t>
            </a:r>
            <a:r>
              <a:rPr lang="en-US" altLang="zh-CN" sz="2000" dirty="0">
                <a:solidFill>
                  <a:srgbClr val="FF0000"/>
                </a:solidFill>
              </a:rPr>
              <a:t>among multiple parties </a:t>
            </a:r>
            <a:r>
              <a:rPr lang="en-US" altLang="zh-CN" sz="2000" dirty="0"/>
              <a:t>without direct access to the </a:t>
            </a:r>
            <a:r>
              <a:rPr lang="en-US" altLang="zh-CN" sz="2000" dirty="0">
                <a:solidFill>
                  <a:srgbClr val="FF0000"/>
                </a:solidFill>
              </a:rPr>
              <a:t>private data </a:t>
            </a:r>
            <a:r>
              <a:rPr lang="en-US" altLang="zh-CN" sz="2000" dirty="0"/>
              <a:t>of each other.</a:t>
            </a:r>
            <a:endParaRPr lang="zh-CN" altLang="en-US" sz="2000" dirty="0"/>
          </a:p>
        </p:txBody>
      </p:sp>
    </p:spTree>
    <p:extLst>
      <p:ext uri="{BB962C8B-B14F-4D97-AF65-F5344CB8AC3E}">
        <p14:creationId xmlns:p14="http://schemas.microsoft.com/office/powerpoint/2010/main" val="699075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E876EA-7D63-44AE-B250-C3E09AAB2913}"/>
              </a:ext>
            </a:extLst>
          </p:cNvPr>
          <p:cNvSpPr>
            <a:spLocks noGrp="1"/>
          </p:cNvSpPr>
          <p:nvPr>
            <p:ph type="sldNum" sz="quarter" idx="12"/>
          </p:nvPr>
        </p:nvSpPr>
        <p:spPr/>
        <p:txBody>
          <a:bodyPr/>
          <a:lstStyle/>
          <a:p>
            <a:fld id="{2515AB8F-1C56-49E9-90C8-78D22B0C1B97}" type="slidenum">
              <a:rPr lang="zh-CN" altLang="en-US" smtClean="0"/>
              <a:pPr/>
              <a:t>11</a:t>
            </a:fld>
            <a:endParaRPr lang="zh-CN" altLang="en-US" dirty="0"/>
          </a:p>
        </p:txBody>
      </p:sp>
      <p:sp>
        <p:nvSpPr>
          <p:cNvPr id="3" name="标题 2">
            <a:extLst>
              <a:ext uri="{FF2B5EF4-FFF2-40B4-BE49-F238E27FC236}">
                <a16:creationId xmlns:a16="http://schemas.microsoft.com/office/drawing/2014/main" id="{EE66D87C-9E86-4DC1-801A-EE07D464086A}"/>
              </a:ext>
            </a:extLst>
          </p:cNvPr>
          <p:cNvSpPr>
            <a:spLocks noGrp="1"/>
          </p:cNvSpPr>
          <p:nvPr>
            <p:ph type="title"/>
          </p:nvPr>
        </p:nvSpPr>
        <p:spPr/>
        <p:txBody>
          <a:bodyPr/>
          <a:lstStyle/>
          <a:p>
            <a:r>
              <a:rPr lang="zh-CN" altLang="en-US" dirty="0"/>
              <a:t>数据</a:t>
            </a:r>
          </a:p>
        </p:txBody>
      </p:sp>
      <p:pic>
        <p:nvPicPr>
          <p:cNvPr id="5" name="图片 4">
            <a:extLst>
              <a:ext uri="{FF2B5EF4-FFF2-40B4-BE49-F238E27FC236}">
                <a16:creationId xmlns:a16="http://schemas.microsoft.com/office/drawing/2014/main" id="{EF6A194B-08A1-4C70-850E-77DD1FE4B812}"/>
              </a:ext>
            </a:extLst>
          </p:cNvPr>
          <p:cNvPicPr>
            <a:picLocks noChangeAspect="1"/>
          </p:cNvPicPr>
          <p:nvPr/>
        </p:nvPicPr>
        <p:blipFill>
          <a:blip r:embed="rId3"/>
          <a:stretch>
            <a:fillRect/>
          </a:stretch>
        </p:blipFill>
        <p:spPr>
          <a:xfrm>
            <a:off x="2694029" y="136526"/>
            <a:ext cx="6803941" cy="790864"/>
          </a:xfrm>
          <a:prstGeom prst="rect">
            <a:avLst/>
          </a:prstGeom>
        </p:spPr>
      </p:pic>
      <p:pic>
        <p:nvPicPr>
          <p:cNvPr id="9" name="图片 8">
            <a:extLst>
              <a:ext uri="{FF2B5EF4-FFF2-40B4-BE49-F238E27FC236}">
                <a16:creationId xmlns:a16="http://schemas.microsoft.com/office/drawing/2014/main" id="{092659F4-5F42-4F73-8BBD-9D606D68DA8A}"/>
              </a:ext>
            </a:extLst>
          </p:cNvPr>
          <p:cNvPicPr>
            <a:picLocks noChangeAspect="1"/>
          </p:cNvPicPr>
          <p:nvPr/>
        </p:nvPicPr>
        <p:blipFill>
          <a:blip r:embed="rId4"/>
          <a:stretch>
            <a:fillRect/>
          </a:stretch>
        </p:blipFill>
        <p:spPr>
          <a:xfrm>
            <a:off x="208588" y="1153181"/>
            <a:ext cx="4549593" cy="3124851"/>
          </a:xfrm>
          <a:prstGeom prst="rect">
            <a:avLst/>
          </a:prstGeom>
        </p:spPr>
      </p:pic>
      <p:pic>
        <p:nvPicPr>
          <p:cNvPr id="11" name="图片 10">
            <a:extLst>
              <a:ext uri="{FF2B5EF4-FFF2-40B4-BE49-F238E27FC236}">
                <a16:creationId xmlns:a16="http://schemas.microsoft.com/office/drawing/2014/main" id="{B91D17CA-6F99-4039-A684-A255FC050716}"/>
              </a:ext>
            </a:extLst>
          </p:cNvPr>
          <p:cNvPicPr>
            <a:picLocks noChangeAspect="1"/>
          </p:cNvPicPr>
          <p:nvPr/>
        </p:nvPicPr>
        <p:blipFill rotWithShape="1">
          <a:blip r:embed="rId5"/>
          <a:srcRect t="1662"/>
          <a:stretch/>
        </p:blipFill>
        <p:spPr>
          <a:xfrm>
            <a:off x="5021447" y="1035173"/>
            <a:ext cx="2412374" cy="4031300"/>
          </a:xfrm>
          <a:prstGeom prst="rect">
            <a:avLst/>
          </a:prstGeom>
        </p:spPr>
      </p:pic>
      <p:pic>
        <p:nvPicPr>
          <p:cNvPr id="13" name="图片 12">
            <a:extLst>
              <a:ext uri="{FF2B5EF4-FFF2-40B4-BE49-F238E27FC236}">
                <a16:creationId xmlns:a16="http://schemas.microsoft.com/office/drawing/2014/main" id="{F951A7F6-851F-4140-B980-381958D4C702}"/>
              </a:ext>
            </a:extLst>
          </p:cNvPr>
          <p:cNvPicPr>
            <a:picLocks noChangeAspect="1"/>
          </p:cNvPicPr>
          <p:nvPr/>
        </p:nvPicPr>
        <p:blipFill rotWithShape="1">
          <a:blip r:embed="rId6"/>
          <a:srcRect l="717" t="1301" r="1"/>
          <a:stretch/>
        </p:blipFill>
        <p:spPr>
          <a:xfrm>
            <a:off x="8765349" y="1096140"/>
            <a:ext cx="2563803" cy="3978864"/>
          </a:xfrm>
          <a:prstGeom prst="rect">
            <a:avLst/>
          </a:prstGeom>
        </p:spPr>
      </p:pic>
      <p:sp>
        <p:nvSpPr>
          <p:cNvPr id="17" name="Rectangle 2">
            <a:extLst>
              <a:ext uri="{FF2B5EF4-FFF2-40B4-BE49-F238E27FC236}">
                <a16:creationId xmlns:a16="http://schemas.microsoft.com/office/drawing/2014/main" id="{2BA837B6-C0AB-4C44-AA7F-A689DF8CB85E}"/>
              </a:ext>
            </a:extLst>
          </p:cNvPr>
          <p:cNvSpPr>
            <a:spLocks noChangeArrowheads="1"/>
          </p:cNvSpPr>
          <p:nvPr/>
        </p:nvSpPr>
        <p:spPr bwMode="auto">
          <a:xfrm>
            <a:off x="4769469" y="5039204"/>
            <a:ext cx="323355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zh-CN" altLang="en-US" sz="2400" dirty="0">
                <a:solidFill>
                  <a:srgbClr val="000000"/>
                </a:solidFill>
                <a:latin typeface="Arial Unicode MS"/>
              </a:rPr>
              <a:t>用户：</a:t>
            </a:r>
            <a:r>
              <a:rPr lang="zh-CN" altLang="zh-CN" sz="2400" b="1" dirty="0">
                <a:solidFill>
                  <a:srgbClr val="FF0000"/>
                </a:solidFill>
                <a:latin typeface="Arial Unicode MS"/>
              </a:rPr>
              <a:t>UserID</a:t>
            </a:r>
            <a:r>
              <a:rPr lang="zh-CN" altLang="zh-CN" sz="2400" dirty="0">
                <a:solidFill>
                  <a:srgbClr val="000000"/>
                </a:solidFill>
                <a:latin typeface="Arial Unicode MS"/>
              </a:rPr>
              <a:t>::Gender::Age::Occupation::</a:t>
            </a:r>
            <a:r>
              <a:rPr lang="zh-CN" altLang="zh-CN" sz="2400" dirty="0">
                <a:latin typeface="Arial Unicode MS"/>
              </a:rPr>
              <a:t>Zip-code </a:t>
            </a:r>
          </a:p>
        </p:txBody>
      </p:sp>
      <p:sp>
        <p:nvSpPr>
          <p:cNvPr id="19" name="Rectangle 3">
            <a:extLst>
              <a:ext uri="{FF2B5EF4-FFF2-40B4-BE49-F238E27FC236}">
                <a16:creationId xmlns:a16="http://schemas.microsoft.com/office/drawing/2014/main" id="{8C138075-2C8E-4D07-8948-8ACB67BBCD2D}"/>
              </a:ext>
            </a:extLst>
          </p:cNvPr>
          <p:cNvSpPr>
            <a:spLocks noChangeArrowheads="1"/>
          </p:cNvSpPr>
          <p:nvPr/>
        </p:nvSpPr>
        <p:spPr bwMode="auto">
          <a:xfrm>
            <a:off x="8486987" y="5093284"/>
            <a:ext cx="34964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eaLnBrk="0" fontAlgn="base" hangingPunct="0">
              <a:lnSpc>
                <a:spcPct val="100000"/>
              </a:lnSpc>
              <a:spcBef>
                <a:spcPct val="0"/>
              </a:spcBef>
              <a:spcAft>
                <a:spcPct val="0"/>
              </a:spcAft>
              <a:buClrTx/>
              <a:buSzTx/>
              <a:buFontTx/>
              <a:buNone/>
              <a:tabLst/>
            </a:pPr>
            <a:r>
              <a:rPr lang="zh-CN" altLang="en-US" sz="2400" dirty="0">
                <a:solidFill>
                  <a:srgbClr val="000000"/>
                </a:solidFill>
                <a:latin typeface="Arial Unicode MS"/>
              </a:rPr>
              <a:t>评价：</a:t>
            </a:r>
            <a:r>
              <a:rPr lang="zh-CN" altLang="zh-CN" sz="2400" b="1" dirty="0">
                <a:solidFill>
                  <a:srgbClr val="FF0000"/>
                </a:solidFill>
                <a:latin typeface="Arial Unicode MS"/>
              </a:rPr>
              <a:t>UserID</a:t>
            </a:r>
            <a:r>
              <a:rPr lang="zh-CN" altLang="zh-CN" sz="2400" dirty="0">
                <a:solidFill>
                  <a:srgbClr val="000000"/>
                </a:solidFill>
                <a:latin typeface="Arial Unicode MS"/>
              </a:rPr>
              <a:t>::</a:t>
            </a:r>
            <a:r>
              <a:rPr lang="zh-CN" altLang="zh-CN" sz="2400" b="1" dirty="0">
                <a:solidFill>
                  <a:srgbClr val="FF0000"/>
                </a:solidFill>
                <a:latin typeface="Arial Unicode MS"/>
              </a:rPr>
              <a:t>MovieID</a:t>
            </a:r>
            <a:r>
              <a:rPr lang="zh-CN" altLang="zh-CN" sz="2400" dirty="0">
                <a:solidFill>
                  <a:srgbClr val="000000"/>
                </a:solidFill>
                <a:latin typeface="Arial Unicode MS"/>
              </a:rPr>
              <a:t>::</a:t>
            </a:r>
            <a:r>
              <a:rPr lang="zh-CN" altLang="zh-CN" sz="2400" b="1" dirty="0">
                <a:solidFill>
                  <a:srgbClr val="FF0000"/>
                </a:solidFill>
                <a:latin typeface="Arial Unicode MS"/>
              </a:rPr>
              <a:t>Rating</a:t>
            </a:r>
            <a:r>
              <a:rPr lang="zh-CN" altLang="zh-CN" sz="2400" dirty="0">
                <a:solidFill>
                  <a:srgbClr val="000000"/>
                </a:solidFill>
                <a:latin typeface="Arial Unicode MS"/>
              </a:rPr>
              <a:t>::Timestamp </a:t>
            </a:r>
          </a:p>
        </p:txBody>
      </p:sp>
      <p:sp>
        <p:nvSpPr>
          <p:cNvPr id="21" name="Rectangle 4">
            <a:extLst>
              <a:ext uri="{FF2B5EF4-FFF2-40B4-BE49-F238E27FC236}">
                <a16:creationId xmlns:a16="http://schemas.microsoft.com/office/drawing/2014/main" id="{5542D6D2-64BB-4484-A6F1-FDA415A42311}"/>
              </a:ext>
            </a:extLst>
          </p:cNvPr>
          <p:cNvSpPr>
            <a:spLocks noChangeArrowheads="1"/>
          </p:cNvSpPr>
          <p:nvPr/>
        </p:nvSpPr>
        <p:spPr bwMode="auto">
          <a:xfrm>
            <a:off x="208588" y="4334020"/>
            <a:ext cx="348133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Arial Unicode MS"/>
              </a:rPr>
              <a:t>电影：</a:t>
            </a:r>
            <a:r>
              <a:rPr kumimoji="0" lang="zh-CN" altLang="zh-CN" sz="2400" b="1" i="0" u="none" strike="noStrike" cap="none" normalizeH="0" baseline="0" dirty="0">
                <a:ln>
                  <a:noFill/>
                </a:ln>
                <a:solidFill>
                  <a:srgbClr val="FF0000"/>
                </a:solidFill>
                <a:effectLst/>
                <a:latin typeface="Arial Unicode MS"/>
              </a:rPr>
              <a:t>MovieID</a:t>
            </a:r>
            <a:r>
              <a:rPr kumimoji="0" lang="zh-CN" altLang="zh-CN" sz="2400" b="0" i="0" u="none" strike="noStrike" cap="none" normalizeH="0" baseline="0" dirty="0">
                <a:ln>
                  <a:noFill/>
                </a:ln>
                <a:solidFill>
                  <a:srgbClr val="000000"/>
                </a:solidFill>
                <a:effectLst/>
                <a:latin typeface="Arial Unicode MS"/>
              </a:rPr>
              <a:t>::Title::</a:t>
            </a:r>
            <a:r>
              <a:rPr kumimoji="0" lang="zh-CN" altLang="zh-CN" sz="2400" i="0" u="none" strike="noStrike" cap="none" normalizeH="0" baseline="0" dirty="0">
                <a:ln>
                  <a:noFill/>
                </a:ln>
                <a:effectLst/>
                <a:latin typeface="Arial Unicode MS"/>
              </a:rPr>
              <a:t>Genres</a:t>
            </a:r>
            <a:r>
              <a:rPr kumimoji="0" lang="zh-CN" altLang="zh-CN" b="0" i="0" u="none" strike="noStrike" cap="none" normalizeH="0" baseline="0" dirty="0">
                <a:ln>
                  <a:noFill/>
                </a:ln>
                <a:solidFill>
                  <a:schemeClr val="tx1"/>
                </a:solidFill>
                <a:effectLst/>
              </a:rPr>
              <a:t> </a:t>
            </a:r>
            <a:endParaRPr kumimoji="0" lang="zh-CN" altLang="zh-CN" sz="48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7290C8BC-0C64-4DB8-963F-0AFF3E21B639}"/>
              </a:ext>
            </a:extLst>
          </p:cNvPr>
          <p:cNvSpPr txBox="1"/>
          <p:nvPr/>
        </p:nvSpPr>
        <p:spPr>
          <a:xfrm>
            <a:off x="1752586" y="6352142"/>
            <a:ext cx="5681235" cy="369332"/>
          </a:xfrm>
          <a:prstGeom prst="rect">
            <a:avLst/>
          </a:prstGeom>
          <a:noFill/>
        </p:spPr>
        <p:txBody>
          <a:bodyPr wrap="none" rtlCol="0">
            <a:spAutoFit/>
          </a:bodyPr>
          <a:lstStyle/>
          <a:p>
            <a:r>
              <a:rPr lang="en-US" altLang="zh-CN" dirty="0"/>
              <a:t>[3] https://grouplens.org/datasets/movielens/1m/</a:t>
            </a:r>
            <a:endParaRPr lang="zh-CN" altLang="en-US" dirty="0"/>
          </a:p>
        </p:txBody>
      </p:sp>
    </p:spTree>
    <p:extLst>
      <p:ext uri="{BB962C8B-B14F-4D97-AF65-F5344CB8AC3E}">
        <p14:creationId xmlns:p14="http://schemas.microsoft.com/office/powerpoint/2010/main" val="359918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inVertical)">
                                      <p:cBhvr>
                                        <p:cTn id="20" dur="500"/>
                                        <p:tgtEl>
                                          <p:spTgt spid="21"/>
                                        </p:tgtEl>
                                      </p:cBhvr>
                                    </p:animEffect>
                                  </p:childTnLst>
                                </p:cTn>
                              </p:par>
                              <p:par>
                                <p:cTn id="21" presetID="16" presetClass="entr" presetSubtype="21"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par>
                                <p:cTn id="27" presetID="16" presetClass="entr" presetSubtype="21"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inVertic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309978D-A451-4C7F-A00A-F047566DC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759" y="4802523"/>
            <a:ext cx="1061870" cy="1437021"/>
          </a:xfrm>
          <a:prstGeom prst="rect">
            <a:avLst/>
          </a:prstGeom>
        </p:spPr>
      </p:pic>
      <p:sp>
        <p:nvSpPr>
          <p:cNvPr id="2" name="灯片编号占位符 1">
            <a:extLst>
              <a:ext uri="{FF2B5EF4-FFF2-40B4-BE49-F238E27FC236}">
                <a16:creationId xmlns:a16="http://schemas.microsoft.com/office/drawing/2014/main" id="{0FE876EA-7D63-44AE-B250-C3E09AAB2913}"/>
              </a:ext>
            </a:extLst>
          </p:cNvPr>
          <p:cNvSpPr>
            <a:spLocks noGrp="1"/>
          </p:cNvSpPr>
          <p:nvPr>
            <p:ph type="sldNum" sz="quarter" idx="12"/>
          </p:nvPr>
        </p:nvSpPr>
        <p:spPr/>
        <p:txBody>
          <a:bodyPr/>
          <a:lstStyle/>
          <a:p>
            <a:fld id="{2515AB8F-1C56-49E9-90C8-78D22B0C1B97}" type="slidenum">
              <a:rPr lang="zh-CN" altLang="en-US" smtClean="0"/>
              <a:pPr/>
              <a:t>12</a:t>
            </a:fld>
            <a:endParaRPr lang="zh-CN" altLang="en-US" dirty="0"/>
          </a:p>
        </p:txBody>
      </p:sp>
      <p:sp>
        <p:nvSpPr>
          <p:cNvPr id="3" name="标题 2">
            <a:extLst>
              <a:ext uri="{FF2B5EF4-FFF2-40B4-BE49-F238E27FC236}">
                <a16:creationId xmlns:a16="http://schemas.microsoft.com/office/drawing/2014/main" id="{EE66D87C-9E86-4DC1-801A-EE07D464086A}"/>
              </a:ext>
            </a:extLst>
          </p:cNvPr>
          <p:cNvSpPr>
            <a:spLocks noGrp="1"/>
          </p:cNvSpPr>
          <p:nvPr>
            <p:ph type="title"/>
          </p:nvPr>
        </p:nvSpPr>
        <p:spPr/>
        <p:txBody>
          <a:bodyPr/>
          <a:lstStyle/>
          <a:p>
            <a:r>
              <a:rPr lang="zh-CN" altLang="en-US" dirty="0"/>
              <a:t>数据分布</a:t>
            </a:r>
          </a:p>
        </p:txBody>
      </p:sp>
      <p:pic>
        <p:nvPicPr>
          <p:cNvPr id="6" name="图片 5">
            <a:extLst>
              <a:ext uri="{FF2B5EF4-FFF2-40B4-BE49-F238E27FC236}">
                <a16:creationId xmlns:a16="http://schemas.microsoft.com/office/drawing/2014/main" id="{EE073531-59F3-4881-B880-AD1F6C887CF4}"/>
              </a:ext>
            </a:extLst>
          </p:cNvPr>
          <p:cNvPicPr>
            <a:picLocks noChangeAspect="1"/>
          </p:cNvPicPr>
          <p:nvPr/>
        </p:nvPicPr>
        <p:blipFill rotWithShape="1">
          <a:blip r:embed="rId3"/>
          <a:srcRect b="12405"/>
          <a:stretch/>
        </p:blipFill>
        <p:spPr>
          <a:xfrm>
            <a:off x="1866082" y="1076095"/>
            <a:ext cx="1758510" cy="3177541"/>
          </a:xfrm>
          <a:prstGeom prst="rect">
            <a:avLst/>
          </a:prstGeom>
        </p:spPr>
      </p:pic>
      <p:pic>
        <p:nvPicPr>
          <p:cNvPr id="8" name="图片 7">
            <a:extLst>
              <a:ext uri="{FF2B5EF4-FFF2-40B4-BE49-F238E27FC236}">
                <a16:creationId xmlns:a16="http://schemas.microsoft.com/office/drawing/2014/main" id="{8216724B-E26B-478D-A06A-BC23BD4D7179}"/>
              </a:ext>
            </a:extLst>
          </p:cNvPr>
          <p:cNvPicPr>
            <a:picLocks noChangeAspect="1"/>
          </p:cNvPicPr>
          <p:nvPr/>
        </p:nvPicPr>
        <p:blipFill rotWithShape="1">
          <a:blip r:embed="rId4"/>
          <a:srcRect b="21891"/>
          <a:stretch/>
        </p:blipFill>
        <p:spPr>
          <a:xfrm>
            <a:off x="5215598" y="1076095"/>
            <a:ext cx="1760803" cy="3177540"/>
          </a:xfrm>
          <a:prstGeom prst="rect">
            <a:avLst/>
          </a:prstGeom>
        </p:spPr>
      </p:pic>
      <p:pic>
        <p:nvPicPr>
          <p:cNvPr id="11" name="图片 10">
            <a:extLst>
              <a:ext uri="{FF2B5EF4-FFF2-40B4-BE49-F238E27FC236}">
                <a16:creationId xmlns:a16="http://schemas.microsoft.com/office/drawing/2014/main" id="{EEA1BB90-4DB2-4970-A856-FC97E1C0BFA4}"/>
              </a:ext>
            </a:extLst>
          </p:cNvPr>
          <p:cNvPicPr>
            <a:picLocks noChangeAspect="1"/>
          </p:cNvPicPr>
          <p:nvPr/>
        </p:nvPicPr>
        <p:blipFill>
          <a:blip r:embed="rId5"/>
          <a:stretch>
            <a:fillRect/>
          </a:stretch>
        </p:blipFill>
        <p:spPr>
          <a:xfrm>
            <a:off x="8380208" y="1061889"/>
            <a:ext cx="1758510" cy="3191746"/>
          </a:xfrm>
          <a:prstGeom prst="rect">
            <a:avLst/>
          </a:prstGeom>
        </p:spPr>
      </p:pic>
      <p:pic>
        <p:nvPicPr>
          <p:cNvPr id="9" name="图片 8">
            <a:extLst>
              <a:ext uri="{FF2B5EF4-FFF2-40B4-BE49-F238E27FC236}">
                <a16:creationId xmlns:a16="http://schemas.microsoft.com/office/drawing/2014/main" id="{28C51CAF-2197-41D2-8937-CE95E1613E7E}"/>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409368" y="4769888"/>
            <a:ext cx="1243718" cy="1469656"/>
          </a:xfrm>
          <a:prstGeom prst="rect">
            <a:avLst/>
          </a:prstGeom>
        </p:spPr>
      </p:pic>
      <p:pic>
        <p:nvPicPr>
          <p:cNvPr id="10" name="图片 9">
            <a:extLst>
              <a:ext uri="{FF2B5EF4-FFF2-40B4-BE49-F238E27FC236}">
                <a16:creationId xmlns:a16="http://schemas.microsoft.com/office/drawing/2014/main" id="{41F7FEAC-1E81-41CE-B11E-D815FEB78D13}"/>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746825" y="4769888"/>
            <a:ext cx="1086160" cy="1469656"/>
          </a:xfrm>
          <a:prstGeom prst="rect">
            <a:avLst/>
          </a:prstGeom>
        </p:spPr>
      </p:pic>
      <p:sp>
        <p:nvSpPr>
          <p:cNvPr id="12" name="箭头: 虚尾 11">
            <a:extLst>
              <a:ext uri="{FF2B5EF4-FFF2-40B4-BE49-F238E27FC236}">
                <a16:creationId xmlns:a16="http://schemas.microsoft.com/office/drawing/2014/main" id="{0142EF44-06AE-4591-9209-88E2C03E1D64}"/>
              </a:ext>
            </a:extLst>
          </p:cNvPr>
          <p:cNvSpPr/>
          <p:nvPr/>
        </p:nvSpPr>
        <p:spPr>
          <a:xfrm rot="5400000">
            <a:off x="2456265" y="4331436"/>
            <a:ext cx="578143" cy="517336"/>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箭头: 虚尾 13">
            <a:extLst>
              <a:ext uri="{FF2B5EF4-FFF2-40B4-BE49-F238E27FC236}">
                <a16:creationId xmlns:a16="http://schemas.microsoft.com/office/drawing/2014/main" id="{E69785AF-C18C-4263-A8B5-ED1D3114C8EF}"/>
              </a:ext>
            </a:extLst>
          </p:cNvPr>
          <p:cNvSpPr/>
          <p:nvPr/>
        </p:nvSpPr>
        <p:spPr>
          <a:xfrm rot="5400000">
            <a:off x="5742156" y="4331437"/>
            <a:ext cx="578143" cy="517336"/>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箭头: 虚尾 14">
            <a:extLst>
              <a:ext uri="{FF2B5EF4-FFF2-40B4-BE49-F238E27FC236}">
                <a16:creationId xmlns:a16="http://schemas.microsoft.com/office/drawing/2014/main" id="{AF6CFB7A-9D7A-47CA-9C00-0F66F0A34DCA}"/>
              </a:ext>
            </a:extLst>
          </p:cNvPr>
          <p:cNvSpPr/>
          <p:nvPr/>
        </p:nvSpPr>
        <p:spPr>
          <a:xfrm rot="5400000">
            <a:off x="9001037" y="4332555"/>
            <a:ext cx="578143" cy="517336"/>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B65C82FC-DE7C-42AF-A0AA-E6F816C407A7}"/>
              </a:ext>
            </a:extLst>
          </p:cNvPr>
          <p:cNvPicPr>
            <a:picLocks noChangeAspect="1"/>
          </p:cNvPicPr>
          <p:nvPr/>
        </p:nvPicPr>
        <p:blipFill>
          <a:blip r:embed="rId8"/>
          <a:stretch>
            <a:fillRect/>
          </a:stretch>
        </p:blipFill>
        <p:spPr>
          <a:xfrm>
            <a:off x="1948047" y="6356349"/>
            <a:ext cx="1676545" cy="259102"/>
          </a:xfrm>
          <a:prstGeom prst="rect">
            <a:avLst/>
          </a:prstGeom>
        </p:spPr>
      </p:pic>
      <p:pic>
        <p:nvPicPr>
          <p:cNvPr id="5" name="图片 4">
            <a:extLst>
              <a:ext uri="{FF2B5EF4-FFF2-40B4-BE49-F238E27FC236}">
                <a16:creationId xmlns:a16="http://schemas.microsoft.com/office/drawing/2014/main" id="{5AC77CA6-0971-4F50-AAE4-017DC465AFB0}"/>
              </a:ext>
            </a:extLst>
          </p:cNvPr>
          <p:cNvPicPr>
            <a:picLocks noChangeAspect="1"/>
          </p:cNvPicPr>
          <p:nvPr/>
        </p:nvPicPr>
        <p:blipFill>
          <a:blip r:embed="rId9"/>
          <a:stretch>
            <a:fillRect/>
          </a:stretch>
        </p:blipFill>
        <p:spPr>
          <a:xfrm>
            <a:off x="5139606" y="6356349"/>
            <a:ext cx="1912786" cy="274344"/>
          </a:xfrm>
          <a:prstGeom prst="rect">
            <a:avLst/>
          </a:prstGeom>
        </p:spPr>
      </p:pic>
      <p:pic>
        <p:nvPicPr>
          <p:cNvPr id="16" name="图片 15">
            <a:extLst>
              <a:ext uri="{FF2B5EF4-FFF2-40B4-BE49-F238E27FC236}">
                <a16:creationId xmlns:a16="http://schemas.microsoft.com/office/drawing/2014/main" id="{920E6FFB-59AC-403A-BC13-C83676A79917}"/>
              </a:ext>
            </a:extLst>
          </p:cNvPr>
          <p:cNvPicPr>
            <a:picLocks noChangeAspect="1"/>
          </p:cNvPicPr>
          <p:nvPr/>
        </p:nvPicPr>
        <p:blipFill>
          <a:blip r:embed="rId10"/>
          <a:stretch>
            <a:fillRect/>
          </a:stretch>
        </p:blipFill>
        <p:spPr>
          <a:xfrm>
            <a:off x="8471577" y="6356349"/>
            <a:ext cx="1844200" cy="259102"/>
          </a:xfrm>
          <a:prstGeom prst="rect">
            <a:avLst/>
          </a:prstGeom>
        </p:spPr>
      </p:pic>
      <p:pic>
        <p:nvPicPr>
          <p:cNvPr id="17" name="图片 16">
            <a:extLst>
              <a:ext uri="{FF2B5EF4-FFF2-40B4-BE49-F238E27FC236}">
                <a16:creationId xmlns:a16="http://schemas.microsoft.com/office/drawing/2014/main" id="{A44A2B1C-B424-41AE-BA2C-782B984B7C31}"/>
              </a:ext>
            </a:extLst>
          </p:cNvPr>
          <p:cNvPicPr>
            <a:picLocks noChangeAspect="1"/>
          </p:cNvPicPr>
          <p:nvPr/>
        </p:nvPicPr>
        <p:blipFill>
          <a:blip r:embed="rId11"/>
          <a:stretch>
            <a:fillRect/>
          </a:stretch>
        </p:blipFill>
        <p:spPr>
          <a:xfrm>
            <a:off x="6129344" y="134120"/>
            <a:ext cx="3703641" cy="823031"/>
          </a:xfrm>
          <a:prstGeom prst="rect">
            <a:avLst/>
          </a:prstGeom>
        </p:spPr>
      </p:pic>
      <p:sp>
        <p:nvSpPr>
          <p:cNvPr id="18" name="文本框 17">
            <a:extLst>
              <a:ext uri="{FF2B5EF4-FFF2-40B4-BE49-F238E27FC236}">
                <a16:creationId xmlns:a16="http://schemas.microsoft.com/office/drawing/2014/main" id="{68D45157-E0B5-4790-81C8-B590FE70D10C}"/>
              </a:ext>
            </a:extLst>
          </p:cNvPr>
          <p:cNvSpPr txBox="1"/>
          <p:nvPr/>
        </p:nvSpPr>
        <p:spPr>
          <a:xfrm>
            <a:off x="4779249" y="284025"/>
            <a:ext cx="1585690" cy="523220"/>
          </a:xfrm>
          <a:prstGeom prst="rect">
            <a:avLst/>
          </a:prstGeom>
          <a:noFill/>
        </p:spPr>
        <p:txBody>
          <a:bodyPr wrap="none" rtlCol="0">
            <a:spAutoFit/>
          </a:bodyPr>
          <a:lstStyle/>
          <a:p>
            <a:r>
              <a:rPr lang="en-US" altLang="zh-CN" sz="2800" dirty="0">
                <a:solidFill>
                  <a:srgbClr val="0070C0"/>
                </a:solidFill>
              </a:rPr>
              <a:t>Public</a:t>
            </a:r>
            <a:r>
              <a:rPr lang="zh-CN" altLang="en-US" sz="2800" dirty="0">
                <a:solidFill>
                  <a:srgbClr val="0070C0"/>
                </a:solidFill>
              </a:rPr>
              <a:t>：</a:t>
            </a:r>
          </a:p>
        </p:txBody>
      </p:sp>
    </p:spTree>
    <p:extLst>
      <p:ext uri="{BB962C8B-B14F-4D97-AF65-F5344CB8AC3E}">
        <p14:creationId xmlns:p14="http://schemas.microsoft.com/office/powerpoint/2010/main" val="3339709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60FDA4-36CB-4603-ADED-472EC9A3FD01}"/>
              </a:ext>
            </a:extLst>
          </p:cNvPr>
          <p:cNvSpPr>
            <a:spLocks noGrp="1"/>
          </p:cNvSpPr>
          <p:nvPr>
            <p:ph type="sldNum" sz="quarter" idx="12"/>
          </p:nvPr>
        </p:nvSpPr>
        <p:spPr/>
        <p:txBody>
          <a:bodyPr/>
          <a:lstStyle/>
          <a:p>
            <a:fld id="{2515AB8F-1C56-49E9-90C8-78D22B0C1B97}" type="slidenum">
              <a:rPr lang="zh-CN" altLang="en-US" smtClean="0"/>
              <a:pPr/>
              <a:t>13</a:t>
            </a:fld>
            <a:endParaRPr lang="zh-CN" altLang="en-US" dirty="0"/>
          </a:p>
        </p:txBody>
      </p:sp>
      <p:sp>
        <p:nvSpPr>
          <p:cNvPr id="3" name="标题 2">
            <a:extLst>
              <a:ext uri="{FF2B5EF4-FFF2-40B4-BE49-F238E27FC236}">
                <a16:creationId xmlns:a16="http://schemas.microsoft.com/office/drawing/2014/main" id="{F830B35B-B3DE-4561-B521-E0D2D85B6AC8}"/>
              </a:ext>
            </a:extLst>
          </p:cNvPr>
          <p:cNvSpPr>
            <a:spLocks noGrp="1"/>
          </p:cNvSpPr>
          <p:nvPr>
            <p:ph type="title"/>
          </p:nvPr>
        </p:nvSpPr>
        <p:spPr/>
        <p:txBody>
          <a:bodyPr/>
          <a:lstStyle/>
          <a:p>
            <a:r>
              <a:rPr lang="zh-CN" altLang="en-US" dirty="0"/>
              <a:t>推荐模型</a:t>
            </a:r>
          </a:p>
        </p:txBody>
      </p:sp>
      <p:pic>
        <p:nvPicPr>
          <p:cNvPr id="4" name="图片 3">
            <a:extLst>
              <a:ext uri="{FF2B5EF4-FFF2-40B4-BE49-F238E27FC236}">
                <a16:creationId xmlns:a16="http://schemas.microsoft.com/office/drawing/2014/main" id="{4F61B6A3-D55B-4FEE-AAA2-88FC64CF61D5}"/>
              </a:ext>
            </a:extLst>
          </p:cNvPr>
          <p:cNvPicPr>
            <a:picLocks noChangeAspect="1"/>
          </p:cNvPicPr>
          <p:nvPr/>
        </p:nvPicPr>
        <p:blipFill>
          <a:blip r:embed="rId2"/>
          <a:stretch>
            <a:fillRect/>
          </a:stretch>
        </p:blipFill>
        <p:spPr>
          <a:xfrm>
            <a:off x="365659" y="1595338"/>
            <a:ext cx="5730341" cy="2783798"/>
          </a:xfrm>
          <a:prstGeom prst="rect">
            <a:avLst/>
          </a:prstGeom>
        </p:spPr>
      </p:pic>
      <p:pic>
        <p:nvPicPr>
          <p:cNvPr id="5" name="图片 4">
            <a:extLst>
              <a:ext uri="{FF2B5EF4-FFF2-40B4-BE49-F238E27FC236}">
                <a16:creationId xmlns:a16="http://schemas.microsoft.com/office/drawing/2014/main" id="{E9A54D3A-483B-49AC-979C-C4D434ADB732}"/>
              </a:ext>
            </a:extLst>
          </p:cNvPr>
          <p:cNvPicPr>
            <a:picLocks noChangeAspect="1"/>
          </p:cNvPicPr>
          <p:nvPr/>
        </p:nvPicPr>
        <p:blipFill>
          <a:blip r:embed="rId3"/>
          <a:stretch>
            <a:fillRect/>
          </a:stretch>
        </p:blipFill>
        <p:spPr>
          <a:xfrm>
            <a:off x="6446595" y="1118521"/>
            <a:ext cx="5391018" cy="4102723"/>
          </a:xfrm>
          <a:prstGeom prst="rect">
            <a:avLst/>
          </a:prstGeom>
        </p:spPr>
      </p:pic>
      <p:pic>
        <p:nvPicPr>
          <p:cNvPr id="6" name="图片 5">
            <a:extLst>
              <a:ext uri="{FF2B5EF4-FFF2-40B4-BE49-F238E27FC236}">
                <a16:creationId xmlns:a16="http://schemas.microsoft.com/office/drawing/2014/main" id="{C7AE646D-925A-4A20-8FDE-CC399A20729C}"/>
              </a:ext>
            </a:extLst>
          </p:cNvPr>
          <p:cNvPicPr>
            <a:picLocks noChangeAspect="1"/>
          </p:cNvPicPr>
          <p:nvPr/>
        </p:nvPicPr>
        <p:blipFill>
          <a:blip r:embed="rId4"/>
          <a:stretch>
            <a:fillRect/>
          </a:stretch>
        </p:blipFill>
        <p:spPr>
          <a:xfrm>
            <a:off x="5175359" y="4783086"/>
            <a:ext cx="2133785" cy="1912786"/>
          </a:xfrm>
          <a:prstGeom prst="rect">
            <a:avLst/>
          </a:prstGeom>
        </p:spPr>
      </p:pic>
      <p:sp>
        <p:nvSpPr>
          <p:cNvPr id="7" name="文本框 6">
            <a:extLst>
              <a:ext uri="{FF2B5EF4-FFF2-40B4-BE49-F238E27FC236}">
                <a16:creationId xmlns:a16="http://schemas.microsoft.com/office/drawing/2014/main" id="{A673770B-1B28-4169-AFC0-1E3DB95E95AD}"/>
              </a:ext>
            </a:extLst>
          </p:cNvPr>
          <p:cNvSpPr txBox="1"/>
          <p:nvPr/>
        </p:nvSpPr>
        <p:spPr>
          <a:xfrm>
            <a:off x="2813051" y="5508646"/>
            <a:ext cx="2675412" cy="461665"/>
          </a:xfrm>
          <a:prstGeom prst="rect">
            <a:avLst/>
          </a:prstGeom>
          <a:noFill/>
        </p:spPr>
        <p:txBody>
          <a:bodyPr wrap="none" rtlCol="0">
            <a:spAutoFit/>
          </a:bodyPr>
          <a:lstStyle/>
          <a:p>
            <a:r>
              <a:rPr lang="en-US" altLang="zh-CN" sz="2400" b="1" dirty="0">
                <a:solidFill>
                  <a:srgbClr val="7030A0"/>
                </a:solidFill>
              </a:rPr>
              <a:t>Parameter Set</a:t>
            </a:r>
            <a:r>
              <a:rPr lang="zh-CN" altLang="en-US" sz="2400" b="1" dirty="0">
                <a:solidFill>
                  <a:srgbClr val="7030A0"/>
                </a:solidFill>
              </a:rPr>
              <a:t>：</a:t>
            </a:r>
          </a:p>
        </p:txBody>
      </p:sp>
    </p:spTree>
    <p:extLst>
      <p:ext uri="{BB962C8B-B14F-4D97-AF65-F5344CB8AC3E}">
        <p14:creationId xmlns:p14="http://schemas.microsoft.com/office/powerpoint/2010/main" val="407227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1351C0-549E-4683-A8BE-2730A16279CF}"/>
              </a:ext>
            </a:extLst>
          </p:cNvPr>
          <p:cNvSpPr>
            <a:spLocks noGrp="1"/>
          </p:cNvSpPr>
          <p:nvPr>
            <p:ph type="sldNum" sz="quarter" idx="12"/>
          </p:nvPr>
        </p:nvSpPr>
        <p:spPr/>
        <p:txBody>
          <a:bodyPr/>
          <a:lstStyle/>
          <a:p>
            <a:fld id="{2515AB8F-1C56-49E9-90C8-78D22B0C1B97}" type="slidenum">
              <a:rPr lang="zh-CN" altLang="en-US" smtClean="0"/>
              <a:pPr/>
              <a:t>14</a:t>
            </a:fld>
            <a:endParaRPr lang="zh-CN" altLang="en-US" dirty="0"/>
          </a:p>
        </p:txBody>
      </p:sp>
      <p:sp>
        <p:nvSpPr>
          <p:cNvPr id="3" name="标题 2">
            <a:extLst>
              <a:ext uri="{FF2B5EF4-FFF2-40B4-BE49-F238E27FC236}">
                <a16:creationId xmlns:a16="http://schemas.microsoft.com/office/drawing/2014/main" id="{42218BCE-0EB6-44D1-A0E3-1D5ADBCE997D}"/>
              </a:ext>
            </a:extLst>
          </p:cNvPr>
          <p:cNvSpPr>
            <a:spLocks noGrp="1"/>
          </p:cNvSpPr>
          <p:nvPr>
            <p:ph type="title"/>
          </p:nvPr>
        </p:nvSpPr>
        <p:spPr/>
        <p:txBody>
          <a:bodyPr/>
          <a:lstStyle/>
          <a:p>
            <a:r>
              <a:rPr lang="zh-CN" altLang="en-US" dirty="0"/>
              <a:t>训练过程</a:t>
            </a:r>
          </a:p>
        </p:txBody>
      </p:sp>
      <p:pic>
        <p:nvPicPr>
          <p:cNvPr id="4" name="图片 3">
            <a:extLst>
              <a:ext uri="{FF2B5EF4-FFF2-40B4-BE49-F238E27FC236}">
                <a16:creationId xmlns:a16="http://schemas.microsoft.com/office/drawing/2014/main" id="{46B16F14-4DC2-41E9-909E-28E85479F783}"/>
              </a:ext>
            </a:extLst>
          </p:cNvPr>
          <p:cNvPicPr/>
          <p:nvPr/>
        </p:nvPicPr>
        <p:blipFill>
          <a:blip r:embed="rId2"/>
          <a:stretch>
            <a:fillRect/>
          </a:stretch>
        </p:blipFill>
        <p:spPr>
          <a:xfrm>
            <a:off x="118338" y="1955690"/>
            <a:ext cx="6327973" cy="3694283"/>
          </a:xfrm>
          <a:prstGeom prst="rect">
            <a:avLst/>
          </a:prstGeom>
        </p:spPr>
      </p:pic>
      <p:sp>
        <p:nvSpPr>
          <p:cNvPr id="5" name="文本框 4">
            <a:extLst>
              <a:ext uri="{FF2B5EF4-FFF2-40B4-BE49-F238E27FC236}">
                <a16:creationId xmlns:a16="http://schemas.microsoft.com/office/drawing/2014/main" id="{1BD0379F-2E8E-4ACF-8068-B9E473E51646}"/>
              </a:ext>
            </a:extLst>
          </p:cNvPr>
          <p:cNvSpPr txBox="1"/>
          <p:nvPr/>
        </p:nvSpPr>
        <p:spPr>
          <a:xfrm>
            <a:off x="1927502" y="5620390"/>
            <a:ext cx="2915112" cy="688541"/>
          </a:xfrm>
          <a:prstGeom prst="rect">
            <a:avLst/>
          </a:prstGeom>
          <a:noFill/>
          <a:ln>
            <a:noFill/>
          </a:ln>
        </p:spPr>
        <p:txBody>
          <a:bodyPr wrap="none" lIns="180000" tIns="180000" rIns="180000" bIns="180000" rtlCol="0">
            <a:spAutoFit/>
          </a:bodyPr>
          <a:lstStyle/>
          <a:p>
            <a:pPr>
              <a:lnSpc>
                <a:spcPct val="130000"/>
              </a:lnSpc>
            </a:pPr>
            <a:r>
              <a:rPr lang="en-US" altLang="zh-CN" spc="100" dirty="0">
                <a:solidFill>
                  <a:srgbClr val="505122"/>
                </a:solidFill>
                <a:ea typeface="华文中宋" panose="02010600040101010101" pitchFamily="2" charset="-122"/>
              </a:rPr>
              <a:t>FAVG</a:t>
            </a:r>
            <a:r>
              <a:rPr lang="zh-CN" altLang="zh-CN" spc="100" dirty="0">
                <a:solidFill>
                  <a:srgbClr val="505122"/>
                </a:solidFill>
                <a:latin typeface="黑体" panose="02010609060101010101" pitchFamily="49" charset="-122"/>
                <a:ea typeface="黑体" panose="02010609060101010101" pitchFamily="49" charset="-122"/>
              </a:rPr>
              <a:t>算法流程示意图</a:t>
            </a:r>
            <a:r>
              <a:rPr lang="en-US" altLang="zh-CN" spc="100" baseline="30000" dirty="0">
                <a:solidFill>
                  <a:srgbClr val="505122"/>
                </a:solidFill>
                <a:ea typeface="华文中宋" panose="02010600040101010101" pitchFamily="2" charset="-122"/>
              </a:rPr>
              <a:t>[4]</a:t>
            </a:r>
            <a:endParaRPr lang="zh-CN" altLang="en-US" spc="100" baseline="30000" dirty="0">
              <a:solidFill>
                <a:srgbClr val="505122"/>
              </a:solidFill>
              <a:ea typeface="华文中宋" panose="02010600040101010101" pitchFamily="2" charset="-122"/>
            </a:endParaRPr>
          </a:p>
        </p:txBody>
      </p:sp>
      <p:sp>
        <p:nvSpPr>
          <p:cNvPr id="6" name="椭圆 5">
            <a:extLst>
              <a:ext uri="{FF2B5EF4-FFF2-40B4-BE49-F238E27FC236}">
                <a16:creationId xmlns:a16="http://schemas.microsoft.com/office/drawing/2014/main" id="{EE139FE0-E8F1-4822-847F-F981AF65F163}"/>
              </a:ext>
            </a:extLst>
          </p:cNvPr>
          <p:cNvSpPr/>
          <p:nvPr/>
        </p:nvSpPr>
        <p:spPr>
          <a:xfrm>
            <a:off x="2877104" y="2103120"/>
            <a:ext cx="877309" cy="483874"/>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Light"/>
              <a:cs typeface="+mn-cs"/>
            </a:endParaRPr>
          </a:p>
        </p:txBody>
      </p:sp>
      <p:cxnSp>
        <p:nvCxnSpPr>
          <p:cNvPr id="7" name="直接箭头连接符 6">
            <a:extLst>
              <a:ext uri="{FF2B5EF4-FFF2-40B4-BE49-F238E27FC236}">
                <a16:creationId xmlns:a16="http://schemas.microsoft.com/office/drawing/2014/main" id="{3EC22A81-F0B0-4FA8-B8FA-DA50EB024254}"/>
              </a:ext>
            </a:extLst>
          </p:cNvPr>
          <p:cNvCxnSpPr>
            <a:cxnSpLocks/>
            <a:stCxn id="6" idx="4"/>
          </p:cNvCxnSpPr>
          <p:nvPr/>
        </p:nvCxnSpPr>
        <p:spPr>
          <a:xfrm>
            <a:off x="3315759" y="2586994"/>
            <a:ext cx="0" cy="612695"/>
          </a:xfrm>
          <a:prstGeom prst="straightConnector1">
            <a:avLst/>
          </a:prstGeom>
          <a:noFill/>
          <a:ln w="38100" cap="flat" cmpd="sng" algn="ctr">
            <a:solidFill>
              <a:srgbClr val="FF0000"/>
            </a:solidFill>
            <a:prstDash val="solid"/>
            <a:miter lim="800000"/>
            <a:tailEnd type="triangle"/>
          </a:ln>
          <a:effectLst/>
        </p:spPr>
      </p:cxnSp>
      <p:cxnSp>
        <p:nvCxnSpPr>
          <p:cNvPr id="8" name="直接箭头连接符 7">
            <a:extLst>
              <a:ext uri="{FF2B5EF4-FFF2-40B4-BE49-F238E27FC236}">
                <a16:creationId xmlns:a16="http://schemas.microsoft.com/office/drawing/2014/main" id="{70D4187F-5E80-4192-9353-969E9EC3EAD9}"/>
              </a:ext>
            </a:extLst>
          </p:cNvPr>
          <p:cNvCxnSpPr>
            <a:cxnSpLocks/>
          </p:cNvCxnSpPr>
          <p:nvPr/>
        </p:nvCxnSpPr>
        <p:spPr>
          <a:xfrm flipH="1">
            <a:off x="1095731" y="3429000"/>
            <a:ext cx="1206409" cy="0"/>
          </a:xfrm>
          <a:prstGeom prst="straightConnector1">
            <a:avLst/>
          </a:prstGeom>
          <a:noFill/>
          <a:ln w="38100" cap="flat" cmpd="sng" algn="ctr">
            <a:solidFill>
              <a:srgbClr val="FF0000"/>
            </a:solidFill>
            <a:prstDash val="solid"/>
            <a:miter lim="800000"/>
            <a:tailEnd type="triangle"/>
          </a:ln>
          <a:effectLst/>
        </p:spPr>
      </p:cxnSp>
      <p:cxnSp>
        <p:nvCxnSpPr>
          <p:cNvPr id="9" name="直接箭头连接符 8">
            <a:extLst>
              <a:ext uri="{FF2B5EF4-FFF2-40B4-BE49-F238E27FC236}">
                <a16:creationId xmlns:a16="http://schemas.microsoft.com/office/drawing/2014/main" id="{A3C5A2E4-6949-4DE5-82E3-4B7BE1C2A034}"/>
              </a:ext>
            </a:extLst>
          </p:cNvPr>
          <p:cNvCxnSpPr>
            <a:cxnSpLocks/>
          </p:cNvCxnSpPr>
          <p:nvPr/>
        </p:nvCxnSpPr>
        <p:spPr>
          <a:xfrm>
            <a:off x="820599" y="3840480"/>
            <a:ext cx="0" cy="978946"/>
          </a:xfrm>
          <a:prstGeom prst="straightConnector1">
            <a:avLst/>
          </a:prstGeom>
          <a:noFill/>
          <a:ln w="38100" cap="flat" cmpd="sng" algn="ctr">
            <a:solidFill>
              <a:srgbClr val="FF0000"/>
            </a:solidFill>
            <a:prstDash val="solid"/>
            <a:miter lim="800000"/>
            <a:tailEnd type="triangle"/>
          </a:ln>
          <a:effectLst/>
        </p:spPr>
      </p:cxnSp>
      <p:cxnSp>
        <p:nvCxnSpPr>
          <p:cNvPr id="10" name="直接箭头连接符 9">
            <a:extLst>
              <a:ext uri="{FF2B5EF4-FFF2-40B4-BE49-F238E27FC236}">
                <a16:creationId xmlns:a16="http://schemas.microsoft.com/office/drawing/2014/main" id="{79C4D83D-FB9B-423B-8025-51AAD25DE27D}"/>
              </a:ext>
            </a:extLst>
          </p:cNvPr>
          <p:cNvCxnSpPr>
            <a:cxnSpLocks/>
          </p:cNvCxnSpPr>
          <p:nvPr/>
        </p:nvCxnSpPr>
        <p:spPr>
          <a:xfrm>
            <a:off x="3315759" y="3841018"/>
            <a:ext cx="0" cy="978408"/>
          </a:xfrm>
          <a:prstGeom prst="straightConnector1">
            <a:avLst/>
          </a:prstGeom>
          <a:noFill/>
          <a:ln w="38100" cap="flat" cmpd="sng" algn="ctr">
            <a:solidFill>
              <a:srgbClr val="FF0000"/>
            </a:solidFill>
            <a:prstDash val="solid"/>
            <a:miter lim="800000"/>
            <a:tailEnd type="triangle"/>
          </a:ln>
          <a:effectLst/>
        </p:spPr>
      </p:cxnSp>
      <p:cxnSp>
        <p:nvCxnSpPr>
          <p:cNvPr id="11" name="直接箭头连接符 10">
            <a:extLst>
              <a:ext uri="{FF2B5EF4-FFF2-40B4-BE49-F238E27FC236}">
                <a16:creationId xmlns:a16="http://schemas.microsoft.com/office/drawing/2014/main" id="{D56E81A7-9D40-4B35-B670-430D8B52A2EA}"/>
              </a:ext>
            </a:extLst>
          </p:cNvPr>
          <p:cNvCxnSpPr>
            <a:cxnSpLocks/>
          </p:cNvCxnSpPr>
          <p:nvPr/>
        </p:nvCxnSpPr>
        <p:spPr>
          <a:xfrm>
            <a:off x="4335336" y="4994238"/>
            <a:ext cx="989703" cy="0"/>
          </a:xfrm>
          <a:prstGeom prst="straightConnector1">
            <a:avLst/>
          </a:prstGeom>
          <a:noFill/>
          <a:ln w="38100" cap="flat" cmpd="sng" algn="ctr">
            <a:solidFill>
              <a:srgbClr val="FF0000"/>
            </a:solidFill>
            <a:prstDash val="solid"/>
            <a:miter lim="800000"/>
            <a:tailEnd type="triangle"/>
          </a:ln>
          <a:effectLst/>
        </p:spPr>
      </p:cxnSp>
      <p:cxnSp>
        <p:nvCxnSpPr>
          <p:cNvPr id="12" name="直接箭头连接符 11">
            <a:extLst>
              <a:ext uri="{FF2B5EF4-FFF2-40B4-BE49-F238E27FC236}">
                <a16:creationId xmlns:a16="http://schemas.microsoft.com/office/drawing/2014/main" id="{612A8861-DD78-4D9F-BF1E-D7CF3ABD9E5B}"/>
              </a:ext>
            </a:extLst>
          </p:cNvPr>
          <p:cNvCxnSpPr>
            <a:cxnSpLocks/>
          </p:cNvCxnSpPr>
          <p:nvPr/>
        </p:nvCxnSpPr>
        <p:spPr>
          <a:xfrm flipV="1">
            <a:off x="5783636" y="3546258"/>
            <a:ext cx="0" cy="1069848"/>
          </a:xfrm>
          <a:prstGeom prst="straightConnector1">
            <a:avLst/>
          </a:prstGeom>
          <a:noFill/>
          <a:ln w="38100" cap="flat" cmpd="sng" algn="ctr">
            <a:solidFill>
              <a:srgbClr val="FF0000"/>
            </a:solidFill>
            <a:prstDash val="solid"/>
            <a:miter lim="800000"/>
            <a:tailEnd type="triangle"/>
          </a:ln>
          <a:effectLst/>
        </p:spPr>
      </p:cxnSp>
      <p:cxnSp>
        <p:nvCxnSpPr>
          <p:cNvPr id="13" name="直接连接符 12">
            <a:extLst>
              <a:ext uri="{FF2B5EF4-FFF2-40B4-BE49-F238E27FC236}">
                <a16:creationId xmlns:a16="http://schemas.microsoft.com/office/drawing/2014/main" id="{CDB2E402-DC66-40D3-B4B3-962B64BEDE9A}"/>
              </a:ext>
            </a:extLst>
          </p:cNvPr>
          <p:cNvCxnSpPr>
            <a:cxnSpLocks/>
          </p:cNvCxnSpPr>
          <p:nvPr/>
        </p:nvCxnSpPr>
        <p:spPr>
          <a:xfrm>
            <a:off x="3754413" y="2406580"/>
            <a:ext cx="1891669" cy="915463"/>
          </a:xfrm>
          <a:prstGeom prst="line">
            <a:avLst/>
          </a:prstGeom>
          <a:noFill/>
          <a:ln w="38100" cap="flat" cmpd="sng" algn="ctr">
            <a:solidFill>
              <a:srgbClr val="FF0000"/>
            </a:solidFill>
            <a:prstDash val="solid"/>
            <a:miter lim="800000"/>
          </a:ln>
          <a:effectLst/>
        </p:spPr>
      </p:cxnSp>
      <p:sp>
        <p:nvSpPr>
          <p:cNvPr id="14" name="文本框 13">
            <a:extLst>
              <a:ext uri="{FF2B5EF4-FFF2-40B4-BE49-F238E27FC236}">
                <a16:creationId xmlns:a16="http://schemas.microsoft.com/office/drawing/2014/main" id="{9BA3D4CD-7E79-483D-910C-A7AC7A4FCDC7}"/>
              </a:ext>
            </a:extLst>
          </p:cNvPr>
          <p:cNvSpPr txBox="1"/>
          <p:nvPr/>
        </p:nvSpPr>
        <p:spPr>
          <a:xfrm>
            <a:off x="3381288" y="876951"/>
            <a:ext cx="5519542" cy="796839"/>
          </a:xfrm>
          <a:prstGeom prst="rect">
            <a:avLst/>
          </a:prstGeom>
          <a:noFill/>
          <a:ln>
            <a:noFill/>
          </a:ln>
        </p:spPr>
        <p:txBody>
          <a:bodyPr wrap="none" lIns="180000" tIns="180000" rIns="180000" bIns="180000" rtlCol="0">
            <a:spAutoFit/>
          </a:bodyPr>
          <a:lstStyle/>
          <a:p>
            <a:pPr>
              <a:lnSpc>
                <a:spcPct val="130000"/>
              </a:lnSpc>
            </a:pPr>
            <a:r>
              <a:rPr lang="zh-CN" altLang="en-US" sz="2400" b="1" spc="100" dirty="0">
                <a:solidFill>
                  <a:srgbClr val="505122"/>
                </a:solidFill>
                <a:latin typeface="黑体" panose="02010609060101010101" pitchFamily="49" charset="-122"/>
                <a:ea typeface="黑体" panose="02010609060101010101" pitchFamily="49" charset="-122"/>
              </a:rPr>
              <a:t>联邦平均（</a:t>
            </a:r>
            <a:r>
              <a:rPr lang="en-US" altLang="zh-CN" sz="2400" b="1" dirty="0">
                <a:solidFill>
                  <a:srgbClr val="505122"/>
                </a:solidFill>
                <a:ea typeface="华文中宋" panose="02010600040101010101" pitchFamily="2" charset="-122"/>
              </a:rPr>
              <a:t>Federated Averaging</a:t>
            </a:r>
            <a:r>
              <a:rPr lang="zh-CN" altLang="en-US" sz="2400" b="1" spc="100" dirty="0">
                <a:solidFill>
                  <a:srgbClr val="505122"/>
                </a:solidFill>
                <a:latin typeface="黑体" panose="02010609060101010101" pitchFamily="49" charset="-122"/>
                <a:ea typeface="黑体" panose="02010609060101010101" pitchFamily="49" charset="-122"/>
              </a:rPr>
              <a:t>）</a:t>
            </a:r>
          </a:p>
        </p:txBody>
      </p:sp>
      <p:sp>
        <p:nvSpPr>
          <p:cNvPr id="15" name="文本框 14">
            <a:extLst>
              <a:ext uri="{FF2B5EF4-FFF2-40B4-BE49-F238E27FC236}">
                <a16:creationId xmlns:a16="http://schemas.microsoft.com/office/drawing/2014/main" id="{E5AABA2F-C46E-462C-A26F-F61A148059E5}"/>
              </a:ext>
            </a:extLst>
          </p:cNvPr>
          <p:cNvSpPr txBox="1"/>
          <p:nvPr/>
        </p:nvSpPr>
        <p:spPr>
          <a:xfrm>
            <a:off x="1727200" y="6385022"/>
            <a:ext cx="6726521" cy="307777"/>
          </a:xfrm>
          <a:prstGeom prst="rect">
            <a:avLst/>
          </a:prstGeom>
          <a:noFill/>
        </p:spPr>
        <p:txBody>
          <a:bodyPr wrap="none" rtlCol="0">
            <a:spAutoFit/>
          </a:bodyPr>
          <a:lstStyle/>
          <a:p>
            <a:r>
              <a:rPr lang="en-US" altLang="zh-CN" sz="1400" dirty="0">
                <a:solidFill>
                  <a:srgbClr val="222222"/>
                </a:solidFill>
                <a:latin typeface="Arial" panose="020B0604020202020204" pitchFamily="34" charset="0"/>
              </a:rPr>
              <a:t>[4] https://medium.com/tensorflow/introducing-tensorflow-federated-a4147aa20041</a:t>
            </a:r>
            <a:endParaRPr lang="zh-CN" altLang="en-US" sz="1400" dirty="0">
              <a:solidFill>
                <a:srgbClr val="222222"/>
              </a:solidFill>
              <a:latin typeface="Arial" panose="020B0604020202020204" pitchFamily="34" charset="0"/>
            </a:endParaRPr>
          </a:p>
        </p:txBody>
      </p:sp>
      <p:pic>
        <p:nvPicPr>
          <p:cNvPr id="17" name="图片 16">
            <a:extLst>
              <a:ext uri="{FF2B5EF4-FFF2-40B4-BE49-F238E27FC236}">
                <a16:creationId xmlns:a16="http://schemas.microsoft.com/office/drawing/2014/main" id="{04A09A63-9672-4413-8EA2-F9E228AA65BA}"/>
              </a:ext>
            </a:extLst>
          </p:cNvPr>
          <p:cNvPicPr>
            <a:picLocks noChangeAspect="1"/>
          </p:cNvPicPr>
          <p:nvPr/>
        </p:nvPicPr>
        <p:blipFill>
          <a:blip r:embed="rId3"/>
          <a:stretch>
            <a:fillRect/>
          </a:stretch>
        </p:blipFill>
        <p:spPr>
          <a:xfrm>
            <a:off x="6650982" y="1667816"/>
            <a:ext cx="5327827" cy="4476715"/>
          </a:xfrm>
          <a:prstGeom prst="rect">
            <a:avLst/>
          </a:prstGeom>
        </p:spPr>
      </p:pic>
    </p:spTree>
    <p:extLst>
      <p:ext uri="{BB962C8B-B14F-4D97-AF65-F5344CB8AC3E}">
        <p14:creationId xmlns:p14="http://schemas.microsoft.com/office/powerpoint/2010/main" val="136397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7AC026-9F02-4B72-98EA-EE03BB6A3FB2}"/>
              </a:ext>
            </a:extLst>
          </p:cNvPr>
          <p:cNvSpPr>
            <a:spLocks noGrp="1"/>
          </p:cNvSpPr>
          <p:nvPr>
            <p:ph type="sldNum" sz="quarter" idx="12"/>
          </p:nvPr>
        </p:nvSpPr>
        <p:spPr/>
        <p:txBody>
          <a:bodyPr/>
          <a:lstStyle/>
          <a:p>
            <a:fld id="{2515AB8F-1C56-49E9-90C8-78D22B0C1B97}" type="slidenum">
              <a:rPr lang="zh-CN" altLang="en-US" smtClean="0"/>
              <a:pPr/>
              <a:t>15</a:t>
            </a:fld>
            <a:endParaRPr lang="zh-CN" altLang="en-US" dirty="0"/>
          </a:p>
        </p:txBody>
      </p:sp>
      <p:sp>
        <p:nvSpPr>
          <p:cNvPr id="3" name="标题 2">
            <a:extLst>
              <a:ext uri="{FF2B5EF4-FFF2-40B4-BE49-F238E27FC236}">
                <a16:creationId xmlns:a16="http://schemas.microsoft.com/office/drawing/2014/main" id="{4C7A061F-5D30-4353-A374-36D33A881DB7}"/>
              </a:ext>
            </a:extLst>
          </p:cNvPr>
          <p:cNvSpPr>
            <a:spLocks noGrp="1"/>
          </p:cNvSpPr>
          <p:nvPr>
            <p:ph type="title"/>
          </p:nvPr>
        </p:nvSpPr>
        <p:spPr/>
        <p:txBody>
          <a:bodyPr/>
          <a:lstStyle/>
          <a:p>
            <a:r>
              <a:rPr lang="zh-CN" altLang="en-US" dirty="0"/>
              <a:t>联邦推荐系统的分类</a:t>
            </a:r>
          </a:p>
        </p:txBody>
      </p:sp>
      <p:pic>
        <p:nvPicPr>
          <p:cNvPr id="4" name="图片 3">
            <a:extLst>
              <a:ext uri="{FF2B5EF4-FFF2-40B4-BE49-F238E27FC236}">
                <a16:creationId xmlns:a16="http://schemas.microsoft.com/office/drawing/2014/main" id="{C971F07F-9055-4ACE-A73B-93D961B0AF3B}"/>
              </a:ext>
            </a:extLst>
          </p:cNvPr>
          <p:cNvPicPr>
            <a:picLocks noChangeAspect="1"/>
          </p:cNvPicPr>
          <p:nvPr/>
        </p:nvPicPr>
        <p:blipFill>
          <a:blip r:embed="rId2"/>
          <a:stretch>
            <a:fillRect/>
          </a:stretch>
        </p:blipFill>
        <p:spPr>
          <a:xfrm>
            <a:off x="428026" y="1956331"/>
            <a:ext cx="5350212" cy="3495362"/>
          </a:xfrm>
          <a:prstGeom prst="rect">
            <a:avLst/>
          </a:prstGeom>
        </p:spPr>
      </p:pic>
      <p:pic>
        <p:nvPicPr>
          <p:cNvPr id="5" name="图片 4">
            <a:extLst>
              <a:ext uri="{FF2B5EF4-FFF2-40B4-BE49-F238E27FC236}">
                <a16:creationId xmlns:a16="http://schemas.microsoft.com/office/drawing/2014/main" id="{B3B2989B-AEF6-4769-9ACF-0D9F989B8266}"/>
              </a:ext>
            </a:extLst>
          </p:cNvPr>
          <p:cNvPicPr>
            <a:picLocks noChangeAspect="1"/>
          </p:cNvPicPr>
          <p:nvPr/>
        </p:nvPicPr>
        <p:blipFill>
          <a:blip r:embed="rId3"/>
          <a:stretch>
            <a:fillRect/>
          </a:stretch>
        </p:blipFill>
        <p:spPr>
          <a:xfrm>
            <a:off x="6358269" y="54798"/>
            <a:ext cx="5145103" cy="3432736"/>
          </a:xfrm>
          <a:prstGeom prst="rect">
            <a:avLst/>
          </a:prstGeom>
        </p:spPr>
      </p:pic>
      <p:pic>
        <p:nvPicPr>
          <p:cNvPr id="6" name="图片 5">
            <a:extLst>
              <a:ext uri="{FF2B5EF4-FFF2-40B4-BE49-F238E27FC236}">
                <a16:creationId xmlns:a16="http://schemas.microsoft.com/office/drawing/2014/main" id="{1773878F-DFE7-43DB-BC89-8CFC3CAA203C}"/>
              </a:ext>
            </a:extLst>
          </p:cNvPr>
          <p:cNvPicPr>
            <a:picLocks noChangeAspect="1"/>
          </p:cNvPicPr>
          <p:nvPr/>
        </p:nvPicPr>
        <p:blipFill>
          <a:blip r:embed="rId4"/>
          <a:stretch>
            <a:fillRect/>
          </a:stretch>
        </p:blipFill>
        <p:spPr>
          <a:xfrm>
            <a:off x="6358269" y="3414060"/>
            <a:ext cx="5237101" cy="3438338"/>
          </a:xfrm>
          <a:prstGeom prst="rect">
            <a:avLst/>
          </a:prstGeom>
        </p:spPr>
      </p:pic>
    </p:spTree>
    <p:extLst>
      <p:ext uri="{BB962C8B-B14F-4D97-AF65-F5344CB8AC3E}">
        <p14:creationId xmlns:p14="http://schemas.microsoft.com/office/powerpoint/2010/main" val="102992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E7A615-C14C-4B96-997C-D8047275364C}"/>
              </a:ext>
            </a:extLst>
          </p:cNvPr>
          <p:cNvSpPr>
            <a:spLocks noGrp="1"/>
          </p:cNvSpPr>
          <p:nvPr>
            <p:ph type="sldNum" sz="quarter" idx="12"/>
          </p:nvPr>
        </p:nvSpPr>
        <p:spPr/>
        <p:txBody>
          <a:bodyPr/>
          <a:lstStyle/>
          <a:p>
            <a:fld id="{2515AB8F-1C56-49E9-90C8-78D22B0C1B97}" type="slidenum">
              <a:rPr lang="zh-CN" altLang="en-US" smtClean="0"/>
              <a:pPr/>
              <a:t>16</a:t>
            </a:fld>
            <a:endParaRPr lang="zh-CN" altLang="en-US" dirty="0"/>
          </a:p>
        </p:txBody>
      </p:sp>
      <p:sp>
        <p:nvSpPr>
          <p:cNvPr id="3" name="标题 2">
            <a:extLst>
              <a:ext uri="{FF2B5EF4-FFF2-40B4-BE49-F238E27FC236}">
                <a16:creationId xmlns:a16="http://schemas.microsoft.com/office/drawing/2014/main" id="{788C73A4-CEBB-4405-8D59-9328C72963F4}"/>
              </a:ext>
            </a:extLst>
          </p:cNvPr>
          <p:cNvSpPr>
            <a:spLocks noGrp="1"/>
          </p:cNvSpPr>
          <p:nvPr>
            <p:ph type="title"/>
          </p:nvPr>
        </p:nvSpPr>
        <p:spPr/>
        <p:txBody>
          <a:bodyPr/>
          <a:lstStyle/>
          <a:p>
            <a:r>
              <a:rPr lang="en-US" altLang="zh-CN" dirty="0"/>
              <a:t>Horizontal </a:t>
            </a:r>
            <a:r>
              <a:rPr lang="en-US" altLang="zh-CN" dirty="0" err="1"/>
              <a:t>FedRec</a:t>
            </a:r>
            <a:endParaRPr lang="zh-CN" altLang="en-US" dirty="0"/>
          </a:p>
        </p:txBody>
      </p:sp>
      <p:pic>
        <p:nvPicPr>
          <p:cNvPr id="4" name="图片 3">
            <a:extLst>
              <a:ext uri="{FF2B5EF4-FFF2-40B4-BE49-F238E27FC236}">
                <a16:creationId xmlns:a16="http://schemas.microsoft.com/office/drawing/2014/main" id="{D16C8BF2-E703-4869-B5A1-C45D8C24BAFA}"/>
              </a:ext>
            </a:extLst>
          </p:cNvPr>
          <p:cNvPicPr>
            <a:picLocks noChangeAspect="1"/>
          </p:cNvPicPr>
          <p:nvPr/>
        </p:nvPicPr>
        <p:blipFill>
          <a:blip r:embed="rId2"/>
          <a:stretch>
            <a:fillRect/>
          </a:stretch>
        </p:blipFill>
        <p:spPr>
          <a:xfrm>
            <a:off x="1440263" y="1171672"/>
            <a:ext cx="9311474" cy="4514655"/>
          </a:xfrm>
          <a:prstGeom prst="rect">
            <a:avLst/>
          </a:prstGeom>
        </p:spPr>
      </p:pic>
      <p:pic>
        <p:nvPicPr>
          <p:cNvPr id="9" name="图片 8">
            <a:extLst>
              <a:ext uri="{FF2B5EF4-FFF2-40B4-BE49-F238E27FC236}">
                <a16:creationId xmlns:a16="http://schemas.microsoft.com/office/drawing/2014/main" id="{D6D17079-D6EF-4164-81E7-49E47D77F645}"/>
              </a:ext>
            </a:extLst>
          </p:cNvPr>
          <p:cNvPicPr>
            <a:picLocks noChangeAspect="1"/>
          </p:cNvPicPr>
          <p:nvPr/>
        </p:nvPicPr>
        <p:blipFill rotWithShape="1">
          <a:blip r:embed="rId3">
            <a:extLst>
              <a:ext uri="{28A0092B-C50C-407E-A947-70E740481C1C}">
                <a14:useLocalDpi xmlns:a14="http://schemas.microsoft.com/office/drawing/2010/main" val="0"/>
              </a:ext>
            </a:extLst>
          </a:blip>
          <a:srcRect l="20749" r="21129"/>
          <a:stretch/>
        </p:blipFill>
        <p:spPr>
          <a:xfrm>
            <a:off x="10252954" y="2865227"/>
            <a:ext cx="600468" cy="653924"/>
          </a:xfrm>
          <a:prstGeom prst="rect">
            <a:avLst/>
          </a:prstGeom>
        </p:spPr>
      </p:pic>
      <p:pic>
        <p:nvPicPr>
          <p:cNvPr id="10" name="图片 9">
            <a:extLst>
              <a:ext uri="{FF2B5EF4-FFF2-40B4-BE49-F238E27FC236}">
                <a16:creationId xmlns:a16="http://schemas.microsoft.com/office/drawing/2014/main" id="{0824FBA2-0380-4208-8968-953FEA1C4355}"/>
              </a:ext>
            </a:extLst>
          </p:cNvPr>
          <p:cNvPicPr>
            <a:picLocks noChangeAspect="1"/>
          </p:cNvPicPr>
          <p:nvPr/>
        </p:nvPicPr>
        <p:blipFill rotWithShape="1">
          <a:blip r:embed="rId3">
            <a:extLst>
              <a:ext uri="{28A0092B-C50C-407E-A947-70E740481C1C}">
                <a14:useLocalDpi xmlns:a14="http://schemas.microsoft.com/office/drawing/2010/main" val="0"/>
              </a:ext>
            </a:extLst>
          </a:blip>
          <a:srcRect l="20749" r="21129"/>
          <a:stretch/>
        </p:blipFill>
        <p:spPr>
          <a:xfrm>
            <a:off x="6854757" y="4048759"/>
            <a:ext cx="600468" cy="653924"/>
          </a:xfrm>
          <a:prstGeom prst="rect">
            <a:avLst/>
          </a:prstGeom>
        </p:spPr>
      </p:pic>
      <p:pic>
        <p:nvPicPr>
          <p:cNvPr id="11" name="图片 10">
            <a:extLst>
              <a:ext uri="{FF2B5EF4-FFF2-40B4-BE49-F238E27FC236}">
                <a16:creationId xmlns:a16="http://schemas.microsoft.com/office/drawing/2014/main" id="{C43D16A0-B31D-414E-B7CD-E1624CD424B9}"/>
              </a:ext>
            </a:extLst>
          </p:cNvPr>
          <p:cNvPicPr>
            <a:picLocks noChangeAspect="1"/>
          </p:cNvPicPr>
          <p:nvPr/>
        </p:nvPicPr>
        <p:blipFill rotWithShape="1">
          <a:blip r:embed="rId3">
            <a:extLst>
              <a:ext uri="{28A0092B-C50C-407E-A947-70E740481C1C}">
                <a14:useLocalDpi xmlns:a14="http://schemas.microsoft.com/office/drawing/2010/main" val="0"/>
              </a:ext>
            </a:extLst>
          </a:blip>
          <a:srcRect l="20749" r="21129"/>
          <a:stretch/>
        </p:blipFill>
        <p:spPr>
          <a:xfrm>
            <a:off x="2214665" y="3904858"/>
            <a:ext cx="600468" cy="653924"/>
          </a:xfrm>
          <a:prstGeom prst="rect">
            <a:avLst/>
          </a:prstGeom>
        </p:spPr>
      </p:pic>
      <p:pic>
        <p:nvPicPr>
          <p:cNvPr id="12" name="图片 11">
            <a:extLst>
              <a:ext uri="{FF2B5EF4-FFF2-40B4-BE49-F238E27FC236}">
                <a16:creationId xmlns:a16="http://schemas.microsoft.com/office/drawing/2014/main" id="{06622E9A-8A75-4CFC-888F-48534744F2B4}"/>
              </a:ext>
            </a:extLst>
          </p:cNvPr>
          <p:cNvPicPr>
            <a:picLocks noChangeAspect="1"/>
          </p:cNvPicPr>
          <p:nvPr/>
        </p:nvPicPr>
        <p:blipFill rotWithShape="1">
          <a:blip r:embed="rId3">
            <a:extLst>
              <a:ext uri="{28A0092B-C50C-407E-A947-70E740481C1C}">
                <a14:useLocalDpi xmlns:a14="http://schemas.microsoft.com/office/drawing/2010/main" val="0"/>
              </a:ext>
            </a:extLst>
          </a:blip>
          <a:srcRect l="20749" r="21129"/>
          <a:stretch/>
        </p:blipFill>
        <p:spPr>
          <a:xfrm>
            <a:off x="1614197" y="2123389"/>
            <a:ext cx="600468" cy="653924"/>
          </a:xfrm>
          <a:prstGeom prst="rect">
            <a:avLst/>
          </a:prstGeom>
        </p:spPr>
      </p:pic>
    </p:spTree>
    <p:extLst>
      <p:ext uri="{BB962C8B-B14F-4D97-AF65-F5344CB8AC3E}">
        <p14:creationId xmlns:p14="http://schemas.microsoft.com/office/powerpoint/2010/main" val="810031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F2AA38-F385-458D-90A1-C6851384633A}"/>
              </a:ext>
            </a:extLst>
          </p:cNvPr>
          <p:cNvSpPr>
            <a:spLocks noGrp="1"/>
          </p:cNvSpPr>
          <p:nvPr>
            <p:ph type="sldNum" sz="quarter" idx="12"/>
          </p:nvPr>
        </p:nvSpPr>
        <p:spPr/>
        <p:txBody>
          <a:bodyPr/>
          <a:lstStyle/>
          <a:p>
            <a:fld id="{2515AB8F-1C56-49E9-90C8-78D22B0C1B97}" type="slidenum">
              <a:rPr lang="zh-CN" altLang="en-US" smtClean="0"/>
              <a:pPr/>
              <a:t>17</a:t>
            </a:fld>
            <a:endParaRPr lang="zh-CN" altLang="en-US" dirty="0"/>
          </a:p>
        </p:txBody>
      </p:sp>
      <p:sp>
        <p:nvSpPr>
          <p:cNvPr id="3" name="标题 2">
            <a:extLst>
              <a:ext uri="{FF2B5EF4-FFF2-40B4-BE49-F238E27FC236}">
                <a16:creationId xmlns:a16="http://schemas.microsoft.com/office/drawing/2014/main" id="{22F8B6DE-9BAE-4E0C-BA74-0E291701E3A4}"/>
              </a:ext>
            </a:extLst>
          </p:cNvPr>
          <p:cNvSpPr>
            <a:spLocks noGrp="1"/>
          </p:cNvSpPr>
          <p:nvPr>
            <p:ph type="title"/>
          </p:nvPr>
        </p:nvSpPr>
        <p:spPr/>
        <p:txBody>
          <a:bodyPr/>
          <a:lstStyle/>
          <a:p>
            <a:r>
              <a:rPr lang="en-US" altLang="zh-CN" dirty="0"/>
              <a:t>Vertical </a:t>
            </a:r>
            <a:r>
              <a:rPr lang="en-US" altLang="zh-CN" dirty="0" err="1"/>
              <a:t>FedRec</a:t>
            </a:r>
            <a:endParaRPr lang="zh-CN" altLang="en-US" dirty="0"/>
          </a:p>
        </p:txBody>
      </p:sp>
      <p:pic>
        <p:nvPicPr>
          <p:cNvPr id="4" name="图片 3">
            <a:extLst>
              <a:ext uri="{FF2B5EF4-FFF2-40B4-BE49-F238E27FC236}">
                <a16:creationId xmlns:a16="http://schemas.microsoft.com/office/drawing/2014/main" id="{9BF6BE5D-84DE-4634-BFC2-4D3589BD9951}"/>
              </a:ext>
            </a:extLst>
          </p:cNvPr>
          <p:cNvPicPr>
            <a:picLocks noChangeAspect="1"/>
          </p:cNvPicPr>
          <p:nvPr/>
        </p:nvPicPr>
        <p:blipFill>
          <a:blip r:embed="rId2"/>
          <a:stretch>
            <a:fillRect/>
          </a:stretch>
        </p:blipFill>
        <p:spPr>
          <a:xfrm>
            <a:off x="1317927" y="1490208"/>
            <a:ext cx="9861333" cy="4000718"/>
          </a:xfrm>
          <a:prstGeom prst="rect">
            <a:avLst/>
          </a:prstGeom>
        </p:spPr>
      </p:pic>
    </p:spTree>
    <p:extLst>
      <p:ext uri="{BB962C8B-B14F-4D97-AF65-F5344CB8AC3E}">
        <p14:creationId xmlns:p14="http://schemas.microsoft.com/office/powerpoint/2010/main" val="341682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2F46598-1C4B-4153-8222-B8ED2B4C48E1}"/>
              </a:ext>
            </a:extLst>
          </p:cNvPr>
          <p:cNvSpPr>
            <a:spLocks noGrp="1"/>
          </p:cNvSpPr>
          <p:nvPr>
            <p:ph type="sldNum" sz="quarter" idx="12"/>
          </p:nvPr>
        </p:nvSpPr>
        <p:spPr/>
        <p:txBody>
          <a:bodyPr/>
          <a:lstStyle/>
          <a:p>
            <a:fld id="{2515AB8F-1C56-49E9-90C8-78D22B0C1B97}" type="slidenum">
              <a:rPr lang="zh-CN" altLang="en-US" smtClean="0"/>
              <a:pPr/>
              <a:t>18</a:t>
            </a:fld>
            <a:endParaRPr lang="zh-CN" altLang="en-US" dirty="0"/>
          </a:p>
        </p:txBody>
      </p:sp>
      <p:sp>
        <p:nvSpPr>
          <p:cNvPr id="3" name="标题 2">
            <a:extLst>
              <a:ext uri="{FF2B5EF4-FFF2-40B4-BE49-F238E27FC236}">
                <a16:creationId xmlns:a16="http://schemas.microsoft.com/office/drawing/2014/main" id="{90FD00D6-D012-467A-B327-14EB2CED02CA}"/>
              </a:ext>
            </a:extLst>
          </p:cNvPr>
          <p:cNvSpPr>
            <a:spLocks noGrp="1"/>
          </p:cNvSpPr>
          <p:nvPr>
            <p:ph type="title"/>
          </p:nvPr>
        </p:nvSpPr>
        <p:spPr/>
        <p:txBody>
          <a:bodyPr/>
          <a:lstStyle/>
          <a:p>
            <a:r>
              <a:rPr lang="en-US" altLang="zh-CN" dirty="0"/>
              <a:t>Transfer </a:t>
            </a:r>
            <a:r>
              <a:rPr lang="en-US" altLang="zh-CN" dirty="0" err="1"/>
              <a:t>FedRec</a:t>
            </a:r>
            <a:endParaRPr lang="zh-CN" altLang="en-US" dirty="0"/>
          </a:p>
        </p:txBody>
      </p:sp>
      <p:pic>
        <p:nvPicPr>
          <p:cNvPr id="4" name="图片 3">
            <a:extLst>
              <a:ext uri="{FF2B5EF4-FFF2-40B4-BE49-F238E27FC236}">
                <a16:creationId xmlns:a16="http://schemas.microsoft.com/office/drawing/2014/main" id="{00BE42E2-0DBB-416C-8CA0-3C6EBC95461E}"/>
              </a:ext>
            </a:extLst>
          </p:cNvPr>
          <p:cNvPicPr>
            <a:picLocks noChangeAspect="1"/>
          </p:cNvPicPr>
          <p:nvPr/>
        </p:nvPicPr>
        <p:blipFill>
          <a:blip r:embed="rId2"/>
          <a:stretch>
            <a:fillRect/>
          </a:stretch>
        </p:blipFill>
        <p:spPr>
          <a:xfrm>
            <a:off x="1116971" y="1647240"/>
            <a:ext cx="9958057" cy="3994801"/>
          </a:xfrm>
          <a:prstGeom prst="rect">
            <a:avLst/>
          </a:prstGeom>
        </p:spPr>
      </p:pic>
    </p:spTree>
    <p:extLst>
      <p:ext uri="{BB962C8B-B14F-4D97-AF65-F5344CB8AC3E}">
        <p14:creationId xmlns:p14="http://schemas.microsoft.com/office/powerpoint/2010/main" val="698502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A1DD893-999F-46EE-B80C-D4DEADBE0F85}"/>
              </a:ext>
            </a:extLst>
          </p:cNvPr>
          <p:cNvSpPr>
            <a:spLocks noGrp="1"/>
          </p:cNvSpPr>
          <p:nvPr>
            <p:ph type="sldNum" sz="quarter" idx="12"/>
          </p:nvPr>
        </p:nvSpPr>
        <p:spPr/>
        <p:txBody>
          <a:bodyPr/>
          <a:lstStyle/>
          <a:p>
            <a:fld id="{2515AB8F-1C56-49E9-90C8-78D22B0C1B97}" type="slidenum">
              <a:rPr lang="zh-CN" altLang="en-US" smtClean="0"/>
              <a:pPr/>
              <a:t>19</a:t>
            </a:fld>
            <a:endParaRPr lang="zh-CN" altLang="en-US" dirty="0"/>
          </a:p>
        </p:txBody>
      </p:sp>
      <p:sp>
        <p:nvSpPr>
          <p:cNvPr id="3" name="标题 2">
            <a:extLst>
              <a:ext uri="{FF2B5EF4-FFF2-40B4-BE49-F238E27FC236}">
                <a16:creationId xmlns:a16="http://schemas.microsoft.com/office/drawing/2014/main" id="{F18E7B77-4772-49C0-B3A1-B8DD107DAEB0}"/>
              </a:ext>
            </a:extLst>
          </p:cNvPr>
          <p:cNvSpPr>
            <a:spLocks noGrp="1"/>
          </p:cNvSpPr>
          <p:nvPr>
            <p:ph type="title"/>
          </p:nvPr>
        </p:nvSpPr>
        <p:spPr/>
        <p:txBody>
          <a:bodyPr/>
          <a:lstStyle/>
          <a:p>
            <a:r>
              <a:rPr lang="zh-CN" altLang="en-US" dirty="0"/>
              <a:t>发展现状</a:t>
            </a:r>
          </a:p>
        </p:txBody>
      </p:sp>
      <p:sp>
        <p:nvSpPr>
          <p:cNvPr id="5" name="文本框 4">
            <a:extLst>
              <a:ext uri="{FF2B5EF4-FFF2-40B4-BE49-F238E27FC236}">
                <a16:creationId xmlns:a16="http://schemas.microsoft.com/office/drawing/2014/main" id="{76FA066D-545F-408C-933D-FEDEFD2A959C}"/>
              </a:ext>
            </a:extLst>
          </p:cNvPr>
          <p:cNvSpPr txBox="1"/>
          <p:nvPr/>
        </p:nvSpPr>
        <p:spPr>
          <a:xfrm>
            <a:off x="725556" y="1028699"/>
            <a:ext cx="10004052" cy="1754326"/>
          </a:xfrm>
          <a:prstGeom prst="rect">
            <a:avLst/>
          </a:prstGeom>
          <a:noFill/>
        </p:spPr>
        <p:txBody>
          <a:bodyPr wrap="square" rtlCol="0">
            <a:spAutoFit/>
          </a:bodyPr>
          <a:lstStyle/>
          <a:p>
            <a:pPr>
              <a:lnSpc>
                <a:spcPct val="125000"/>
              </a:lnSpc>
            </a:pP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As we have reviewed, </a:t>
            </a:r>
            <a:r>
              <a:rPr lang="en-US" altLang="zh-CN" sz="18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horizontal </a:t>
            </a:r>
            <a:r>
              <a:rPr lang="en-US" altLang="zh-CN" sz="1800" b="1" kern="100" dirty="0" err="1">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FedRec</a:t>
            </a:r>
            <a:r>
              <a:rPr lang="en-US" altLang="zh-CN" sz="18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managing </a:t>
            </a:r>
            <a:r>
              <a:rPr lang="en-US" altLang="zh-CN" sz="1800" kern="100" dirty="0" err="1">
                <a:effectLst/>
                <a:latin typeface="微软雅黑" panose="020B0503020204020204" pitchFamily="34" charset="-122"/>
                <a:ea typeface="微软雅黑" panose="020B0503020204020204" pitchFamily="34" charset="-122"/>
                <a:cs typeface="Times New Roman" panose="02020603050405020304" pitchFamily="18" charset="0"/>
              </a:rPr>
              <a:t>RecSys</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across individuals or user sets is important and </a:t>
            </a:r>
            <a:r>
              <a:rPr lang="en-US" altLang="zh-CN" sz="18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attracts lots of research attention</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Vertical </a:t>
            </a:r>
            <a:r>
              <a:rPr lang="en-US" altLang="zh-CN" sz="1800" kern="100" dirty="0" err="1">
                <a:effectLst/>
                <a:latin typeface="微软雅黑" panose="020B0503020204020204" pitchFamily="34" charset="-122"/>
                <a:ea typeface="微软雅黑" panose="020B0503020204020204" pitchFamily="34" charset="-122"/>
                <a:cs typeface="Times New Roman" panose="02020603050405020304" pitchFamily="18" charset="0"/>
              </a:rPr>
              <a:t>FedRec</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and transfer </a:t>
            </a:r>
            <a:r>
              <a:rPr lang="en-US" altLang="zh-CN" sz="1800" kern="100" dirty="0" err="1">
                <a:effectLst/>
                <a:latin typeface="微软雅黑" panose="020B0503020204020204" pitchFamily="34" charset="-122"/>
                <a:ea typeface="微软雅黑" panose="020B0503020204020204" pitchFamily="34" charset="-122"/>
                <a:cs typeface="Times New Roman" panose="02020603050405020304" pitchFamily="18" charset="0"/>
              </a:rPr>
              <a:t>FedRec</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building </a:t>
            </a:r>
            <a:r>
              <a:rPr lang="en-US" altLang="zh-CN" sz="1800" kern="100" dirty="0" err="1">
                <a:effectLst/>
                <a:latin typeface="微软雅黑" panose="020B0503020204020204" pitchFamily="34" charset="-122"/>
                <a:ea typeface="微软雅黑" panose="020B0503020204020204" pitchFamily="34" charset="-122"/>
                <a:cs typeface="Times New Roman" panose="02020603050405020304" pitchFamily="18" charset="0"/>
              </a:rPr>
              <a:t>RecSys</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among organizations are typical tasks in recommendation businesses. Yet, vertical and transfer </a:t>
            </a:r>
            <a:r>
              <a:rPr lang="en-US" altLang="zh-CN" sz="1800" kern="100" dirty="0" err="1">
                <a:effectLst/>
                <a:latin typeface="微软雅黑" panose="020B0503020204020204" pitchFamily="34" charset="-122"/>
                <a:ea typeface="微软雅黑" panose="020B0503020204020204" pitchFamily="34" charset="-122"/>
                <a:cs typeface="Times New Roman" panose="02020603050405020304" pitchFamily="18" charset="0"/>
              </a:rPr>
              <a:t>FedRec</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are still </a:t>
            </a:r>
            <a:r>
              <a:rPr lang="en-US" altLang="zh-CN" sz="1800" kern="100"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rPr>
              <a:t>underexplored areas with a lot of opportunities</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7" name="文本框 6">
            <a:extLst>
              <a:ext uri="{FF2B5EF4-FFF2-40B4-BE49-F238E27FC236}">
                <a16:creationId xmlns:a16="http://schemas.microsoft.com/office/drawing/2014/main" id="{12C0379D-EE98-4DD7-9864-8ECD4D9C8322}"/>
              </a:ext>
            </a:extLst>
          </p:cNvPr>
          <p:cNvSpPr txBox="1"/>
          <p:nvPr/>
        </p:nvSpPr>
        <p:spPr>
          <a:xfrm>
            <a:off x="426786" y="2714931"/>
            <a:ext cx="10601591" cy="584775"/>
          </a:xfrm>
          <a:prstGeom prst="rect">
            <a:avLst/>
          </a:prstGeom>
          <a:noFill/>
        </p:spPr>
        <p:txBody>
          <a:bodyPr wrap="square" rtlCol="0">
            <a:spAutoFit/>
          </a:bodyPr>
          <a:lstStyle/>
          <a:p>
            <a:r>
              <a:rPr lang="en-US" altLang="zh-CN" sz="1600" dirty="0">
                <a:solidFill>
                  <a:srgbClr val="222222"/>
                </a:solidFill>
                <a:latin typeface="Arial" panose="020B0604020202020204" pitchFamily="34" charset="0"/>
              </a:rPr>
              <a:t>[1]</a:t>
            </a:r>
            <a:r>
              <a:rPr lang="en-US" altLang="zh-CN" sz="1600" b="0" i="0" dirty="0">
                <a:solidFill>
                  <a:srgbClr val="222222"/>
                </a:solidFill>
                <a:effectLst/>
                <a:latin typeface="Arial" panose="020B0604020202020204" pitchFamily="34" charset="0"/>
              </a:rPr>
              <a:t> Wu J, Liu Q, Huang Z, et al. Hierarchical Personalized Federated Learning for User Modeling[C]//Proceedings of the Web Conference 2021. 2021: 957-968.</a:t>
            </a:r>
            <a:endParaRPr lang="zh-CN" altLang="en-US" sz="1600" dirty="0">
              <a:solidFill>
                <a:srgbClr val="222222"/>
              </a:solidFill>
              <a:latin typeface="Arial" panose="020B0604020202020204" pitchFamily="34" charset="0"/>
            </a:endParaRPr>
          </a:p>
        </p:txBody>
      </p:sp>
      <p:sp>
        <p:nvSpPr>
          <p:cNvPr id="8" name="文本框 7">
            <a:extLst>
              <a:ext uri="{FF2B5EF4-FFF2-40B4-BE49-F238E27FC236}">
                <a16:creationId xmlns:a16="http://schemas.microsoft.com/office/drawing/2014/main" id="{528264FE-6151-425D-AE97-C2DB1F15DA42}"/>
              </a:ext>
            </a:extLst>
          </p:cNvPr>
          <p:cNvSpPr txBox="1"/>
          <p:nvPr/>
        </p:nvSpPr>
        <p:spPr>
          <a:xfrm>
            <a:off x="426786" y="3202426"/>
            <a:ext cx="10601591" cy="830997"/>
          </a:xfrm>
          <a:prstGeom prst="rect">
            <a:avLst/>
          </a:prstGeom>
          <a:noFill/>
        </p:spPr>
        <p:txBody>
          <a:bodyPr wrap="square" rtlCol="0">
            <a:spAutoFit/>
          </a:bodyPr>
          <a:lstStyle>
            <a:defPPr>
              <a:defRPr lang="zh-CN"/>
            </a:defPPr>
            <a:lvl1pPr>
              <a:defRPr sz="1600">
                <a:solidFill>
                  <a:srgbClr val="222222"/>
                </a:solidFill>
                <a:latin typeface="Arial" panose="020B0604020202020204" pitchFamily="34" charset="0"/>
              </a:defRPr>
            </a:lvl1pPr>
          </a:lstStyle>
          <a:p>
            <a:r>
              <a:rPr lang="en-US" altLang="zh-CN" dirty="0"/>
              <a:t>[5] Muhammad K, Wang Q, O'Reilly-Morgan D, et al. </a:t>
            </a:r>
            <a:r>
              <a:rPr lang="en-US" altLang="zh-CN" dirty="0" err="1"/>
              <a:t>Fedfast</a:t>
            </a:r>
            <a:r>
              <a:rPr lang="en-US" altLang="zh-CN" dirty="0"/>
              <a:t>: Going beyond average for faster training of federated recommender systems[C]//Proceedings of the 26th ACM SIGKDD International Conference on Knowledge Discovery &amp; Data Mining. 2020: 1234-1242.</a:t>
            </a:r>
            <a:endParaRPr lang="zh-CN" altLang="en-US" dirty="0"/>
          </a:p>
        </p:txBody>
      </p:sp>
      <p:sp>
        <p:nvSpPr>
          <p:cNvPr id="9" name="文本框 8">
            <a:extLst>
              <a:ext uri="{FF2B5EF4-FFF2-40B4-BE49-F238E27FC236}">
                <a16:creationId xmlns:a16="http://schemas.microsoft.com/office/drawing/2014/main" id="{A61D8F9C-5D4D-49A6-8805-6F1D72C9FC9E}"/>
              </a:ext>
            </a:extLst>
          </p:cNvPr>
          <p:cNvSpPr txBox="1"/>
          <p:nvPr/>
        </p:nvSpPr>
        <p:spPr>
          <a:xfrm>
            <a:off x="426786" y="3939422"/>
            <a:ext cx="10855434" cy="584775"/>
          </a:xfrm>
          <a:prstGeom prst="rect">
            <a:avLst/>
          </a:prstGeom>
          <a:noFill/>
        </p:spPr>
        <p:txBody>
          <a:bodyPr wrap="square" rtlCol="0">
            <a:spAutoFit/>
          </a:bodyPr>
          <a:lstStyle>
            <a:defPPr>
              <a:defRPr lang="zh-CN"/>
            </a:defPPr>
            <a:lvl1pPr>
              <a:defRPr sz="1600">
                <a:solidFill>
                  <a:srgbClr val="222222"/>
                </a:solidFill>
                <a:latin typeface="Arial" panose="020B0604020202020204" pitchFamily="34" charset="0"/>
              </a:defRPr>
            </a:lvl1pPr>
          </a:lstStyle>
          <a:p>
            <a:r>
              <a:rPr lang="en-US" altLang="zh-CN" dirty="0"/>
              <a:t>[6] Liang F, Pan W, Ming Z. </a:t>
            </a:r>
            <a:r>
              <a:rPr lang="en-US" altLang="zh-CN" dirty="0" err="1"/>
              <a:t>FedRec</a:t>
            </a:r>
            <a:r>
              <a:rPr lang="en-US" altLang="zh-CN" dirty="0"/>
              <a:t>++: Lossless Federated Recommendation with Explicit Feedback[C]//Proceedings of the AAAI Conference on Artificial Intelligence. 2021, 35(5): 4224-4231.</a:t>
            </a:r>
            <a:endParaRPr lang="zh-CN" altLang="en-US" dirty="0"/>
          </a:p>
        </p:txBody>
      </p:sp>
      <p:sp>
        <p:nvSpPr>
          <p:cNvPr id="10" name="文本框 9">
            <a:extLst>
              <a:ext uri="{FF2B5EF4-FFF2-40B4-BE49-F238E27FC236}">
                <a16:creationId xmlns:a16="http://schemas.microsoft.com/office/drawing/2014/main" id="{2623F4C7-6FD2-4A50-9D96-51E6272E3AA9}"/>
              </a:ext>
            </a:extLst>
          </p:cNvPr>
          <p:cNvSpPr txBox="1"/>
          <p:nvPr/>
        </p:nvSpPr>
        <p:spPr>
          <a:xfrm>
            <a:off x="426786" y="4423640"/>
            <a:ext cx="11232275" cy="584775"/>
          </a:xfrm>
          <a:prstGeom prst="rect">
            <a:avLst/>
          </a:prstGeom>
          <a:noFill/>
        </p:spPr>
        <p:txBody>
          <a:bodyPr wrap="square" rtlCol="0">
            <a:spAutoFit/>
          </a:bodyPr>
          <a:lstStyle>
            <a:defPPr>
              <a:defRPr lang="zh-CN"/>
            </a:defPPr>
            <a:lvl1pPr>
              <a:defRPr sz="1600">
                <a:solidFill>
                  <a:srgbClr val="222222"/>
                </a:solidFill>
                <a:latin typeface="Arial" panose="020B0604020202020204" pitchFamily="34" charset="0"/>
              </a:defRPr>
            </a:lvl1pPr>
          </a:lstStyle>
          <a:p>
            <a:r>
              <a:rPr lang="en-US" altLang="zh-CN" dirty="0"/>
              <a:t>[7] Lin Y, Ren P, Chen Z, et al. Meta Matrix Factorization for Federated Rating Predictions[C]//Proceedings of the 43rd International ACM SIGIR Conference on Research and Development in Information Retrieval. 2020: 981-990.</a:t>
            </a:r>
            <a:endParaRPr lang="zh-CN" altLang="en-US" dirty="0"/>
          </a:p>
        </p:txBody>
      </p:sp>
      <p:sp>
        <p:nvSpPr>
          <p:cNvPr id="11" name="文本框 10">
            <a:extLst>
              <a:ext uri="{FF2B5EF4-FFF2-40B4-BE49-F238E27FC236}">
                <a16:creationId xmlns:a16="http://schemas.microsoft.com/office/drawing/2014/main" id="{DE8C1C84-450B-4F9F-9243-8E68B2BD4A9E}"/>
              </a:ext>
            </a:extLst>
          </p:cNvPr>
          <p:cNvSpPr txBox="1"/>
          <p:nvPr/>
        </p:nvSpPr>
        <p:spPr>
          <a:xfrm>
            <a:off x="426786" y="4911135"/>
            <a:ext cx="10766654" cy="584775"/>
          </a:xfrm>
          <a:prstGeom prst="rect">
            <a:avLst/>
          </a:prstGeom>
          <a:noFill/>
        </p:spPr>
        <p:txBody>
          <a:bodyPr wrap="square" rtlCol="0">
            <a:spAutoFit/>
          </a:bodyPr>
          <a:lstStyle>
            <a:defPPr>
              <a:defRPr lang="zh-CN"/>
            </a:defPPr>
            <a:lvl1pPr>
              <a:defRPr sz="1600">
                <a:solidFill>
                  <a:srgbClr val="222222"/>
                </a:solidFill>
                <a:latin typeface="Arial" panose="020B0604020202020204" pitchFamily="34" charset="0"/>
              </a:defRPr>
            </a:lvl1pPr>
          </a:lstStyle>
          <a:p>
            <a:r>
              <a:rPr lang="en-US" altLang="zh-CN" dirty="0"/>
              <a:t>[8] </a:t>
            </a:r>
            <a:r>
              <a:rPr lang="en-US" altLang="zh-CN" dirty="0" err="1"/>
              <a:t>Kalloori</a:t>
            </a:r>
            <a:r>
              <a:rPr lang="en-US" altLang="zh-CN" dirty="0"/>
              <a:t> S, Klingler S. Horizontal Cross-Silo Federated Recommender Systems[C]//Fifteenth ACM Conference on Recommender Systems. 2021: 680-684.</a:t>
            </a:r>
            <a:endParaRPr lang="zh-CN" altLang="en-US" dirty="0"/>
          </a:p>
        </p:txBody>
      </p:sp>
      <p:sp>
        <p:nvSpPr>
          <p:cNvPr id="12" name="文本框 11">
            <a:extLst>
              <a:ext uri="{FF2B5EF4-FFF2-40B4-BE49-F238E27FC236}">
                <a16:creationId xmlns:a16="http://schemas.microsoft.com/office/drawing/2014/main" id="{FFBD56EF-EAF8-4EA7-8DA1-90BCBE1BEF57}"/>
              </a:ext>
            </a:extLst>
          </p:cNvPr>
          <p:cNvSpPr txBox="1"/>
          <p:nvPr/>
        </p:nvSpPr>
        <p:spPr>
          <a:xfrm>
            <a:off x="426786" y="5395353"/>
            <a:ext cx="9891234" cy="338554"/>
          </a:xfrm>
          <a:prstGeom prst="rect">
            <a:avLst/>
          </a:prstGeom>
          <a:noFill/>
        </p:spPr>
        <p:txBody>
          <a:bodyPr wrap="square" rtlCol="0">
            <a:spAutoFit/>
          </a:bodyPr>
          <a:lstStyle>
            <a:defPPr>
              <a:defRPr lang="zh-CN"/>
            </a:defPPr>
            <a:lvl1pPr>
              <a:defRPr sz="1600">
                <a:solidFill>
                  <a:srgbClr val="222222"/>
                </a:solidFill>
                <a:latin typeface="Arial" panose="020B0604020202020204" pitchFamily="34" charset="0"/>
              </a:defRPr>
            </a:lvl1pPr>
          </a:lstStyle>
          <a:p>
            <a:r>
              <a:rPr lang="en-US" altLang="zh-CN" dirty="0"/>
              <a:t>[9] Chai D, Wang L, Chen K, et al. Secure federated matrix factorization[J]. IEEE Intelligent Systems, 2020.</a:t>
            </a:r>
            <a:endParaRPr lang="zh-CN" altLang="en-US" dirty="0"/>
          </a:p>
        </p:txBody>
      </p:sp>
      <p:sp>
        <p:nvSpPr>
          <p:cNvPr id="13" name="文本框 12">
            <a:extLst>
              <a:ext uri="{FF2B5EF4-FFF2-40B4-BE49-F238E27FC236}">
                <a16:creationId xmlns:a16="http://schemas.microsoft.com/office/drawing/2014/main" id="{FFBA0E1F-BD60-4C97-A3DA-C0CB381D1B46}"/>
              </a:ext>
            </a:extLst>
          </p:cNvPr>
          <p:cNvSpPr txBox="1"/>
          <p:nvPr/>
        </p:nvSpPr>
        <p:spPr>
          <a:xfrm>
            <a:off x="426786" y="5650313"/>
            <a:ext cx="11577146" cy="584775"/>
          </a:xfrm>
          <a:prstGeom prst="rect">
            <a:avLst/>
          </a:prstGeom>
          <a:noFill/>
        </p:spPr>
        <p:txBody>
          <a:bodyPr wrap="square" rtlCol="0">
            <a:spAutoFit/>
          </a:bodyPr>
          <a:lstStyle>
            <a:defPPr>
              <a:defRPr lang="zh-CN"/>
            </a:defPPr>
            <a:lvl1pPr>
              <a:defRPr sz="1600">
                <a:solidFill>
                  <a:srgbClr val="222222"/>
                </a:solidFill>
                <a:latin typeface="Arial" panose="020B0604020202020204" pitchFamily="34" charset="0"/>
              </a:defRPr>
            </a:lvl1pPr>
          </a:lstStyle>
          <a:p>
            <a:r>
              <a:rPr lang="en-US" altLang="zh-CN" dirty="0"/>
              <a:t>[10] Minto L, Haller M, </a:t>
            </a:r>
            <a:r>
              <a:rPr lang="en-US" altLang="zh-CN" dirty="0" err="1"/>
              <a:t>Livshits</a:t>
            </a:r>
            <a:r>
              <a:rPr lang="en-US" altLang="zh-CN" dirty="0"/>
              <a:t> B, et al. Stronger Privacy for Federated Collaborative Filtering With Implicit Feedback[C]//Fifteenth ACM Conference on Recommender Systems. 2021: 342-350.</a:t>
            </a:r>
            <a:endParaRPr lang="zh-CN" altLang="en-US" dirty="0"/>
          </a:p>
        </p:txBody>
      </p:sp>
    </p:spTree>
    <p:extLst>
      <p:ext uri="{BB962C8B-B14F-4D97-AF65-F5344CB8AC3E}">
        <p14:creationId xmlns:p14="http://schemas.microsoft.com/office/powerpoint/2010/main" val="142433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2D2ACF-AF96-4560-8D27-01451EEC3F03}"/>
              </a:ext>
            </a:extLst>
          </p:cNvPr>
          <p:cNvSpPr>
            <a:spLocks noGrp="1"/>
          </p:cNvSpPr>
          <p:nvPr>
            <p:ph type="sldNum" sz="quarter" idx="12"/>
          </p:nvPr>
        </p:nvSpPr>
        <p:spPr/>
        <p:txBody>
          <a:bodyPr/>
          <a:lstStyle/>
          <a:p>
            <a:fld id="{2515AB8F-1C56-49E9-90C8-78D22B0C1B97}" type="slidenum">
              <a:rPr lang="zh-CN" altLang="en-US" smtClean="0"/>
              <a:pPr/>
              <a:t>2</a:t>
            </a:fld>
            <a:endParaRPr lang="zh-CN" altLang="en-US" dirty="0"/>
          </a:p>
        </p:txBody>
      </p:sp>
      <p:sp>
        <p:nvSpPr>
          <p:cNvPr id="10" name="标题 9">
            <a:extLst>
              <a:ext uri="{FF2B5EF4-FFF2-40B4-BE49-F238E27FC236}">
                <a16:creationId xmlns:a16="http://schemas.microsoft.com/office/drawing/2014/main" id="{5DBF1676-F5CC-43F7-9D2F-06154C025099}"/>
              </a:ext>
            </a:extLst>
          </p:cNvPr>
          <p:cNvSpPr>
            <a:spLocks noGrp="1"/>
          </p:cNvSpPr>
          <p:nvPr>
            <p:ph type="title"/>
          </p:nvPr>
        </p:nvSpPr>
        <p:spPr/>
        <p:txBody>
          <a:bodyPr/>
          <a:lstStyle/>
          <a:p>
            <a:r>
              <a:rPr lang="zh-CN" altLang="en-US" dirty="0"/>
              <a:t>前言</a:t>
            </a:r>
          </a:p>
        </p:txBody>
      </p:sp>
      <p:pic>
        <p:nvPicPr>
          <p:cNvPr id="11" name="图片 10">
            <a:extLst>
              <a:ext uri="{FF2B5EF4-FFF2-40B4-BE49-F238E27FC236}">
                <a16:creationId xmlns:a16="http://schemas.microsoft.com/office/drawing/2014/main" id="{F6ADEBA4-514F-4D0A-A455-B589BA8F48F4}"/>
              </a:ext>
            </a:extLst>
          </p:cNvPr>
          <p:cNvPicPr>
            <a:picLocks noChangeAspect="1"/>
          </p:cNvPicPr>
          <p:nvPr/>
        </p:nvPicPr>
        <p:blipFill>
          <a:blip r:embed="rId3"/>
          <a:stretch>
            <a:fillRect/>
          </a:stretch>
        </p:blipFill>
        <p:spPr>
          <a:xfrm>
            <a:off x="231902" y="1063289"/>
            <a:ext cx="11728196" cy="2834886"/>
          </a:xfrm>
          <a:prstGeom prst="rect">
            <a:avLst/>
          </a:prstGeom>
        </p:spPr>
      </p:pic>
      <p:sp>
        <p:nvSpPr>
          <p:cNvPr id="12" name="文本框 11">
            <a:extLst>
              <a:ext uri="{FF2B5EF4-FFF2-40B4-BE49-F238E27FC236}">
                <a16:creationId xmlns:a16="http://schemas.microsoft.com/office/drawing/2014/main" id="{717DE28C-EA7F-46AA-A5EA-D7C0A9C0AAD9}"/>
              </a:ext>
            </a:extLst>
          </p:cNvPr>
          <p:cNvSpPr txBox="1"/>
          <p:nvPr/>
        </p:nvSpPr>
        <p:spPr>
          <a:xfrm>
            <a:off x="11900" y="3945047"/>
            <a:ext cx="2097049"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t>User modeling</a:t>
            </a:r>
            <a:endParaRPr lang="zh-CN" altLang="en-US" dirty="0"/>
          </a:p>
        </p:txBody>
      </p:sp>
      <p:sp>
        <p:nvSpPr>
          <p:cNvPr id="13" name="文本框 12">
            <a:extLst>
              <a:ext uri="{FF2B5EF4-FFF2-40B4-BE49-F238E27FC236}">
                <a16:creationId xmlns:a16="http://schemas.microsoft.com/office/drawing/2014/main" id="{B24A3414-3271-4A18-BF23-FBC3640079B5}"/>
              </a:ext>
            </a:extLst>
          </p:cNvPr>
          <p:cNvSpPr txBox="1"/>
          <p:nvPr/>
        </p:nvSpPr>
        <p:spPr>
          <a:xfrm>
            <a:off x="271317" y="4423388"/>
            <a:ext cx="11204414"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t>An important basis to capture useful </a:t>
            </a:r>
            <a:r>
              <a:rPr lang="en-US" altLang="zh-CN" b="1" dirty="0">
                <a:solidFill>
                  <a:srgbClr val="FF0000"/>
                </a:solidFill>
              </a:rPr>
              <a:t>potential characteristics </a:t>
            </a:r>
            <a:r>
              <a:rPr lang="en-US" altLang="zh-CN" dirty="0"/>
              <a:t>with the reliance on </a:t>
            </a:r>
            <a:r>
              <a:rPr lang="en-US" altLang="zh-CN" b="1" dirty="0">
                <a:solidFill>
                  <a:srgbClr val="FF0000"/>
                </a:solidFill>
              </a:rPr>
              <a:t>personal data</a:t>
            </a:r>
            <a:endParaRPr lang="zh-CN" altLang="en-US" b="1" dirty="0">
              <a:solidFill>
                <a:srgbClr val="FF0000"/>
              </a:solidFill>
            </a:endParaRPr>
          </a:p>
        </p:txBody>
      </p:sp>
      <p:sp>
        <p:nvSpPr>
          <p:cNvPr id="14" name="文本框 13">
            <a:extLst>
              <a:ext uri="{FF2B5EF4-FFF2-40B4-BE49-F238E27FC236}">
                <a16:creationId xmlns:a16="http://schemas.microsoft.com/office/drawing/2014/main" id="{8DF1F31A-A78E-45CC-85C6-10A94B2E13A2}"/>
              </a:ext>
            </a:extLst>
          </p:cNvPr>
          <p:cNvSpPr txBox="1"/>
          <p:nvPr/>
        </p:nvSpPr>
        <p:spPr>
          <a:xfrm>
            <a:off x="271323" y="5006969"/>
            <a:ext cx="11467596"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User modeling has been applied to multiple typical tasks, such as modeling capabilities or </a:t>
            </a:r>
            <a:r>
              <a:rPr lang="en-US" altLang="zh-CN" b="1" dirty="0">
                <a:solidFill>
                  <a:srgbClr val="FF0000"/>
                </a:solidFill>
              </a:rPr>
              <a:t>preferences from users</a:t>
            </a:r>
            <a:endParaRPr lang="zh-CN" altLang="en-US" b="1" dirty="0">
              <a:solidFill>
                <a:srgbClr val="FF0000"/>
              </a:solidFill>
            </a:endParaRPr>
          </a:p>
        </p:txBody>
      </p:sp>
      <p:sp>
        <p:nvSpPr>
          <p:cNvPr id="15" name="文本框 14">
            <a:extLst>
              <a:ext uri="{FF2B5EF4-FFF2-40B4-BE49-F238E27FC236}">
                <a16:creationId xmlns:a16="http://schemas.microsoft.com/office/drawing/2014/main" id="{178AA731-5F53-4638-9CE6-097093373477}"/>
              </a:ext>
            </a:extLst>
          </p:cNvPr>
          <p:cNvSpPr txBox="1"/>
          <p:nvPr/>
        </p:nvSpPr>
        <p:spPr>
          <a:xfrm>
            <a:off x="271317" y="5867549"/>
            <a:ext cx="12072407"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dirty="0"/>
              <a:t>User modeling processes usually centralized training with data aggregated, which causes </a:t>
            </a:r>
            <a:r>
              <a:rPr lang="en-US" altLang="zh-CN" dirty="0">
                <a:solidFill>
                  <a:srgbClr val="FF0000"/>
                </a:solidFill>
              </a:rPr>
              <a:t>privacy leakage</a:t>
            </a:r>
            <a:endParaRPr lang="zh-CN" altLang="en-US" dirty="0">
              <a:solidFill>
                <a:srgbClr val="FF0000"/>
              </a:solidFill>
            </a:endParaRPr>
          </a:p>
        </p:txBody>
      </p:sp>
    </p:spTree>
    <p:extLst>
      <p:ext uri="{BB962C8B-B14F-4D97-AF65-F5344CB8AC3E}">
        <p14:creationId xmlns:p14="http://schemas.microsoft.com/office/powerpoint/2010/main" val="32570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ED5A19-749A-4605-8321-1CA0F601FA99}"/>
              </a:ext>
            </a:extLst>
          </p:cNvPr>
          <p:cNvSpPr>
            <a:spLocks noGrp="1"/>
          </p:cNvSpPr>
          <p:nvPr>
            <p:ph type="sldNum" sz="quarter" idx="12"/>
          </p:nvPr>
        </p:nvSpPr>
        <p:spPr/>
        <p:txBody>
          <a:bodyPr/>
          <a:lstStyle/>
          <a:p>
            <a:fld id="{2515AB8F-1C56-49E9-90C8-78D22B0C1B97}" type="slidenum">
              <a:rPr lang="zh-CN" altLang="en-US" smtClean="0"/>
              <a:pPr/>
              <a:t>20</a:t>
            </a:fld>
            <a:endParaRPr lang="zh-CN" altLang="en-US" dirty="0"/>
          </a:p>
        </p:txBody>
      </p:sp>
      <p:sp>
        <p:nvSpPr>
          <p:cNvPr id="3" name="标题 2">
            <a:extLst>
              <a:ext uri="{FF2B5EF4-FFF2-40B4-BE49-F238E27FC236}">
                <a16:creationId xmlns:a16="http://schemas.microsoft.com/office/drawing/2014/main" id="{DB079713-B511-4D72-9605-D47A4D1807C5}"/>
              </a:ext>
            </a:extLst>
          </p:cNvPr>
          <p:cNvSpPr>
            <a:spLocks noGrp="1"/>
          </p:cNvSpPr>
          <p:nvPr>
            <p:ph type="title"/>
          </p:nvPr>
        </p:nvSpPr>
        <p:spPr/>
        <p:txBody>
          <a:bodyPr/>
          <a:lstStyle/>
          <a:p>
            <a:r>
              <a:rPr lang="zh-CN" altLang="en-US" dirty="0"/>
              <a:t>研究内容</a:t>
            </a:r>
          </a:p>
        </p:txBody>
      </p:sp>
      <p:sp>
        <p:nvSpPr>
          <p:cNvPr id="4" name="文本框 3">
            <a:extLst>
              <a:ext uri="{FF2B5EF4-FFF2-40B4-BE49-F238E27FC236}">
                <a16:creationId xmlns:a16="http://schemas.microsoft.com/office/drawing/2014/main" id="{899D4011-E8B3-45BE-A386-B64C64458544}"/>
              </a:ext>
            </a:extLst>
          </p:cNvPr>
          <p:cNvSpPr txBox="1"/>
          <p:nvPr/>
        </p:nvSpPr>
        <p:spPr>
          <a:xfrm>
            <a:off x="476655" y="1171605"/>
            <a:ext cx="6999032" cy="400110"/>
          </a:xfrm>
          <a:prstGeom prst="rect">
            <a:avLst/>
          </a:prstGeom>
          <a:noFill/>
        </p:spPr>
        <p:txBody>
          <a:bodyPr wrap="none" rtlCol="0">
            <a:spAutoFit/>
          </a:bodyPr>
          <a:lstStyle/>
          <a:p>
            <a:pPr marL="285750" indent="-285750">
              <a:buFont typeface="Wingdings" panose="05000000000000000000" pitchFamily="2" charset="2"/>
              <a:buChar char="ü"/>
            </a:pPr>
            <a:r>
              <a:rPr lang="zh-CN" altLang="en-US" sz="2000" b="0" i="0" dirty="0">
                <a:solidFill>
                  <a:srgbClr val="333333"/>
                </a:solidFill>
                <a:effectLst/>
                <a:latin typeface="pingfang SC"/>
              </a:rPr>
              <a:t>如何更好的研究符合实际场景的本地数据（</a:t>
            </a:r>
            <a:r>
              <a:rPr lang="en-US" altLang="zh-CN" sz="2000" b="1" i="0" dirty="0">
                <a:solidFill>
                  <a:srgbClr val="FF0000"/>
                </a:solidFill>
                <a:effectLst/>
                <a:latin typeface="Arial" panose="020B0604020202020204" pitchFamily="34" charset="0"/>
                <a:cs typeface="Arial" panose="020B0604020202020204" pitchFamily="34" charset="0"/>
              </a:rPr>
              <a:t>Non-IID</a:t>
            </a:r>
            <a:r>
              <a:rPr lang="zh-CN" altLang="en-US" sz="2000" b="1" i="0" dirty="0">
                <a:solidFill>
                  <a:srgbClr val="FF0000"/>
                </a:solidFill>
                <a:effectLst/>
                <a:latin typeface="pingfang SC"/>
              </a:rPr>
              <a:t>数据</a:t>
            </a:r>
            <a:r>
              <a:rPr lang="zh-CN" altLang="en-US" sz="2000" b="0" i="0" dirty="0">
                <a:solidFill>
                  <a:srgbClr val="333333"/>
                </a:solidFill>
                <a:effectLst/>
                <a:latin typeface="pingfang SC"/>
              </a:rPr>
              <a:t>）</a:t>
            </a:r>
            <a:endParaRPr lang="zh-CN" altLang="en-US" sz="2000" dirty="0"/>
          </a:p>
        </p:txBody>
      </p:sp>
      <p:sp>
        <p:nvSpPr>
          <p:cNvPr id="5" name="文本框 4">
            <a:extLst>
              <a:ext uri="{FF2B5EF4-FFF2-40B4-BE49-F238E27FC236}">
                <a16:creationId xmlns:a16="http://schemas.microsoft.com/office/drawing/2014/main" id="{94D85DA4-9AC3-4A35-8892-19EDB3339E4C}"/>
              </a:ext>
            </a:extLst>
          </p:cNvPr>
          <p:cNvSpPr txBox="1"/>
          <p:nvPr/>
        </p:nvSpPr>
        <p:spPr>
          <a:xfrm>
            <a:off x="476655" y="1601929"/>
            <a:ext cx="4833374" cy="400110"/>
          </a:xfrm>
          <a:prstGeom prst="rect">
            <a:avLst/>
          </a:prstGeom>
          <a:noFill/>
        </p:spPr>
        <p:txBody>
          <a:bodyPr wrap="none" rtlCol="0">
            <a:spAutoFit/>
          </a:bodyPr>
          <a:lstStyle>
            <a:defPPr>
              <a:defRPr lang="zh-CN"/>
            </a:defPPr>
            <a:lvl1pPr marL="285750" indent="-285750">
              <a:buFont typeface="Wingdings" panose="05000000000000000000" pitchFamily="2" charset="2"/>
              <a:buChar char="ü"/>
              <a:defRPr sz="2000" b="0" i="0">
                <a:solidFill>
                  <a:srgbClr val="333333"/>
                </a:solidFill>
                <a:effectLst/>
                <a:latin typeface="pingfang SC"/>
              </a:defRPr>
            </a:lvl1pPr>
          </a:lstStyle>
          <a:p>
            <a:r>
              <a:rPr lang="zh-CN" altLang="en-US" dirty="0"/>
              <a:t>如何</a:t>
            </a:r>
            <a:r>
              <a:rPr lang="zh-CN" altLang="en-US" b="1" dirty="0">
                <a:solidFill>
                  <a:srgbClr val="FF0000"/>
                </a:solidFill>
              </a:rPr>
              <a:t>挑选</a:t>
            </a:r>
            <a:r>
              <a:rPr lang="zh-CN" altLang="en-US" dirty="0"/>
              <a:t>有代表性的本地模型参与训练</a:t>
            </a:r>
          </a:p>
        </p:txBody>
      </p:sp>
      <p:sp>
        <p:nvSpPr>
          <p:cNvPr id="6" name="文本框 5">
            <a:extLst>
              <a:ext uri="{FF2B5EF4-FFF2-40B4-BE49-F238E27FC236}">
                <a16:creationId xmlns:a16="http://schemas.microsoft.com/office/drawing/2014/main" id="{FABBA810-C69F-49D3-B9D2-1A8743971B22}"/>
              </a:ext>
            </a:extLst>
          </p:cNvPr>
          <p:cNvSpPr txBox="1"/>
          <p:nvPr/>
        </p:nvSpPr>
        <p:spPr>
          <a:xfrm>
            <a:off x="476655" y="2036958"/>
            <a:ext cx="5089855" cy="400110"/>
          </a:xfrm>
          <a:prstGeom prst="rect">
            <a:avLst/>
          </a:prstGeom>
          <a:noFill/>
        </p:spPr>
        <p:txBody>
          <a:bodyPr wrap="none" rtlCol="0">
            <a:spAutoFit/>
          </a:bodyPr>
          <a:lstStyle>
            <a:defPPr>
              <a:defRPr lang="zh-CN"/>
            </a:defPPr>
            <a:lvl1pPr marL="285750" indent="-285750">
              <a:buFont typeface="Wingdings" panose="05000000000000000000" pitchFamily="2" charset="2"/>
              <a:buChar char="ü"/>
              <a:defRPr sz="2000" b="0" i="0">
                <a:solidFill>
                  <a:srgbClr val="333333"/>
                </a:solidFill>
                <a:effectLst/>
                <a:latin typeface="pingfang SC"/>
              </a:defRPr>
            </a:lvl1pPr>
          </a:lstStyle>
          <a:p>
            <a:r>
              <a:rPr lang="zh-CN" altLang="en-US" dirty="0"/>
              <a:t>如何在服务器端进行更加有效的</a:t>
            </a:r>
            <a:r>
              <a:rPr lang="zh-CN" altLang="en-US" b="1" dirty="0">
                <a:solidFill>
                  <a:srgbClr val="FF0000"/>
                </a:solidFill>
              </a:rPr>
              <a:t>参数聚合</a:t>
            </a:r>
          </a:p>
        </p:txBody>
      </p:sp>
      <p:sp>
        <p:nvSpPr>
          <p:cNvPr id="7" name="文本框 6">
            <a:extLst>
              <a:ext uri="{FF2B5EF4-FFF2-40B4-BE49-F238E27FC236}">
                <a16:creationId xmlns:a16="http://schemas.microsoft.com/office/drawing/2014/main" id="{A73084B0-0EC5-4462-9751-6C1AEA8A2826}"/>
              </a:ext>
            </a:extLst>
          </p:cNvPr>
          <p:cNvSpPr txBox="1"/>
          <p:nvPr/>
        </p:nvSpPr>
        <p:spPr>
          <a:xfrm>
            <a:off x="476655" y="2471987"/>
            <a:ext cx="5089855" cy="400110"/>
          </a:xfrm>
          <a:prstGeom prst="rect">
            <a:avLst/>
          </a:prstGeom>
          <a:noFill/>
        </p:spPr>
        <p:txBody>
          <a:bodyPr wrap="none" rtlCol="0">
            <a:spAutoFit/>
          </a:bodyPr>
          <a:lstStyle>
            <a:defPPr>
              <a:defRPr lang="zh-CN"/>
            </a:defPPr>
            <a:lvl1pPr marL="285750" indent="-285750">
              <a:buFont typeface="Wingdings" panose="05000000000000000000" pitchFamily="2" charset="2"/>
              <a:buChar char="ü"/>
              <a:defRPr sz="2000" b="0" i="0">
                <a:solidFill>
                  <a:srgbClr val="333333"/>
                </a:solidFill>
                <a:effectLst/>
                <a:latin typeface="pingfang SC"/>
              </a:defRPr>
            </a:lvl1pPr>
          </a:lstStyle>
          <a:p>
            <a:r>
              <a:rPr lang="zh-CN" altLang="en-US" dirty="0"/>
              <a:t>如何用尽可能</a:t>
            </a:r>
            <a:r>
              <a:rPr lang="zh-CN" altLang="en-US" b="1" dirty="0">
                <a:solidFill>
                  <a:srgbClr val="FF0000"/>
                </a:solidFill>
              </a:rPr>
              <a:t>少量的交互</a:t>
            </a:r>
            <a:r>
              <a:rPr lang="zh-CN" altLang="en-US" dirty="0"/>
              <a:t>而达到最优效果</a:t>
            </a:r>
          </a:p>
        </p:txBody>
      </p:sp>
      <p:sp>
        <p:nvSpPr>
          <p:cNvPr id="8" name="文本框 7">
            <a:extLst>
              <a:ext uri="{FF2B5EF4-FFF2-40B4-BE49-F238E27FC236}">
                <a16:creationId xmlns:a16="http://schemas.microsoft.com/office/drawing/2014/main" id="{108A17A0-3231-489C-89C8-8B3E5EB9CC13}"/>
              </a:ext>
            </a:extLst>
          </p:cNvPr>
          <p:cNvSpPr txBox="1"/>
          <p:nvPr/>
        </p:nvSpPr>
        <p:spPr>
          <a:xfrm>
            <a:off x="476655" y="2902311"/>
            <a:ext cx="5859296" cy="400110"/>
          </a:xfrm>
          <a:prstGeom prst="rect">
            <a:avLst/>
          </a:prstGeom>
          <a:noFill/>
        </p:spPr>
        <p:txBody>
          <a:bodyPr wrap="none" rtlCol="0">
            <a:spAutoFit/>
          </a:bodyPr>
          <a:lstStyle>
            <a:defPPr>
              <a:defRPr lang="zh-CN"/>
            </a:defPPr>
            <a:lvl1pPr marL="285750" indent="-285750">
              <a:buFont typeface="Wingdings" panose="05000000000000000000" pitchFamily="2" charset="2"/>
              <a:buChar char="ü"/>
              <a:defRPr sz="2000" b="0" i="0">
                <a:solidFill>
                  <a:srgbClr val="333333"/>
                </a:solidFill>
                <a:effectLst/>
                <a:latin typeface="pingfang SC"/>
              </a:defRPr>
            </a:lvl1pPr>
          </a:lstStyle>
          <a:p>
            <a:r>
              <a:rPr lang="zh-CN" altLang="en-US" dirty="0"/>
              <a:t>如何在参数上传下载过程中进行</a:t>
            </a:r>
            <a:r>
              <a:rPr lang="zh-CN" altLang="en-US" b="1" dirty="0">
                <a:solidFill>
                  <a:srgbClr val="FF0000"/>
                </a:solidFill>
              </a:rPr>
              <a:t>安全与隐私保护</a:t>
            </a:r>
          </a:p>
        </p:txBody>
      </p:sp>
      <p:graphicFrame>
        <p:nvGraphicFramePr>
          <p:cNvPr id="9" name="表格 9">
            <a:extLst>
              <a:ext uri="{FF2B5EF4-FFF2-40B4-BE49-F238E27FC236}">
                <a16:creationId xmlns:a16="http://schemas.microsoft.com/office/drawing/2014/main" id="{86A931F4-C1B6-4788-9113-53DC87D155BF}"/>
              </a:ext>
            </a:extLst>
          </p:cNvPr>
          <p:cNvGraphicFramePr>
            <a:graphicFrameLocks noGrp="1"/>
          </p:cNvGraphicFramePr>
          <p:nvPr>
            <p:extLst>
              <p:ext uri="{D42A27DB-BD31-4B8C-83A1-F6EECF244321}">
                <p14:modId xmlns:p14="http://schemas.microsoft.com/office/powerpoint/2010/main" val="2788232862"/>
              </p:ext>
            </p:extLst>
          </p:nvPr>
        </p:nvGraphicFramePr>
        <p:xfrm>
          <a:off x="410183" y="3461013"/>
          <a:ext cx="11371634" cy="1483360"/>
        </p:xfrm>
        <a:graphic>
          <a:graphicData uri="http://schemas.openxmlformats.org/drawingml/2006/table">
            <a:tbl>
              <a:tblPr firstRow="1" bandRow="1">
                <a:tableStyleId>{5940675A-B579-460E-94D1-54222C63F5DA}</a:tableStyleId>
              </a:tblPr>
              <a:tblGrid>
                <a:gridCol w="1595336">
                  <a:extLst>
                    <a:ext uri="{9D8B030D-6E8A-4147-A177-3AD203B41FA5}">
                      <a16:colId xmlns:a16="http://schemas.microsoft.com/office/drawing/2014/main" val="1956992043"/>
                    </a:ext>
                  </a:extLst>
                </a:gridCol>
                <a:gridCol w="1361872">
                  <a:extLst>
                    <a:ext uri="{9D8B030D-6E8A-4147-A177-3AD203B41FA5}">
                      <a16:colId xmlns:a16="http://schemas.microsoft.com/office/drawing/2014/main" val="2167027501"/>
                    </a:ext>
                  </a:extLst>
                </a:gridCol>
                <a:gridCol w="1254868">
                  <a:extLst>
                    <a:ext uri="{9D8B030D-6E8A-4147-A177-3AD203B41FA5}">
                      <a16:colId xmlns:a16="http://schemas.microsoft.com/office/drawing/2014/main" val="2723763596"/>
                    </a:ext>
                  </a:extLst>
                </a:gridCol>
                <a:gridCol w="1624520">
                  <a:extLst>
                    <a:ext uri="{9D8B030D-6E8A-4147-A177-3AD203B41FA5}">
                      <a16:colId xmlns:a16="http://schemas.microsoft.com/office/drawing/2014/main" val="2533609910"/>
                    </a:ext>
                  </a:extLst>
                </a:gridCol>
                <a:gridCol w="1595336">
                  <a:extLst>
                    <a:ext uri="{9D8B030D-6E8A-4147-A177-3AD203B41FA5}">
                      <a16:colId xmlns:a16="http://schemas.microsoft.com/office/drawing/2014/main" val="1997649167"/>
                    </a:ext>
                  </a:extLst>
                </a:gridCol>
                <a:gridCol w="856034">
                  <a:extLst>
                    <a:ext uri="{9D8B030D-6E8A-4147-A177-3AD203B41FA5}">
                      <a16:colId xmlns:a16="http://schemas.microsoft.com/office/drawing/2014/main" val="1587198679"/>
                    </a:ext>
                  </a:extLst>
                </a:gridCol>
                <a:gridCol w="1634247">
                  <a:extLst>
                    <a:ext uri="{9D8B030D-6E8A-4147-A177-3AD203B41FA5}">
                      <a16:colId xmlns:a16="http://schemas.microsoft.com/office/drawing/2014/main" val="454718898"/>
                    </a:ext>
                  </a:extLst>
                </a:gridCol>
                <a:gridCol w="1449421">
                  <a:extLst>
                    <a:ext uri="{9D8B030D-6E8A-4147-A177-3AD203B41FA5}">
                      <a16:colId xmlns:a16="http://schemas.microsoft.com/office/drawing/2014/main" val="2786357827"/>
                    </a:ext>
                  </a:extLst>
                </a:gridCol>
              </a:tblGrid>
              <a:tr h="370840">
                <a:tc rowSpan="2">
                  <a:txBody>
                    <a:bodyPr/>
                    <a:lstStyle/>
                    <a:p>
                      <a:pPr algn="ctr"/>
                      <a:r>
                        <a:rPr lang="en-US" altLang="zh-CN" dirty="0"/>
                        <a:t>Conference/Journal</a:t>
                      </a:r>
                      <a:endParaRPr lang="zh-CN" altLang="en-US" dirty="0"/>
                    </a:p>
                  </a:txBody>
                  <a:tcPr anchor="ctr"/>
                </a:tc>
                <a:tc rowSpan="2">
                  <a:txBody>
                    <a:bodyPr/>
                    <a:lstStyle/>
                    <a:p>
                      <a:r>
                        <a:rPr lang="en-US" altLang="zh-CN" dirty="0"/>
                        <a:t>Paper Title</a:t>
                      </a:r>
                      <a:endParaRPr lang="zh-CN" altLang="en-US" dirty="0"/>
                    </a:p>
                  </a:txBody>
                  <a:tcPr anchor="ctr"/>
                </a:tc>
                <a:tc gridSpan="3">
                  <a:txBody>
                    <a:bodyPr/>
                    <a:lstStyle/>
                    <a:p>
                      <a:pPr algn="ctr"/>
                      <a:r>
                        <a:rPr lang="en-US" altLang="zh-CN" dirty="0"/>
                        <a:t>Server</a:t>
                      </a:r>
                      <a:endParaRPr lang="zh-CN" altLang="en-US" dirty="0"/>
                    </a:p>
                  </a:txBody>
                  <a:tcPr/>
                </a:tc>
                <a:tc hMerge="1">
                  <a:txBody>
                    <a:bodyPr/>
                    <a:lstStyle/>
                    <a:p>
                      <a:endParaRPr lang="zh-CN" altLang="en-US" dirty="0"/>
                    </a:p>
                  </a:txBody>
                  <a:tcPr/>
                </a:tc>
                <a:tc hMerge="1">
                  <a:txBody>
                    <a:bodyPr/>
                    <a:lstStyle/>
                    <a:p>
                      <a:endParaRPr lang="zh-CN" altLang="en-US" dirty="0"/>
                    </a:p>
                  </a:txBody>
                  <a:tcPr/>
                </a:tc>
                <a:tc gridSpan="3">
                  <a:txBody>
                    <a:bodyPr/>
                    <a:lstStyle/>
                    <a:p>
                      <a:pPr algn="ctr"/>
                      <a:r>
                        <a:rPr lang="en-US" altLang="zh-CN" dirty="0"/>
                        <a:t>Client</a:t>
                      </a:r>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121696845"/>
                  </a:ext>
                </a:extLst>
              </a:tr>
              <a:tr h="370840">
                <a:tc vMerge="1">
                  <a:txBody>
                    <a:bodyPr/>
                    <a:lstStyle/>
                    <a:p>
                      <a:endParaRPr lang="zh-CN" altLang="en-US" dirty="0"/>
                    </a:p>
                  </a:txBody>
                  <a:tcPr/>
                </a:tc>
                <a:tc vMerge="1">
                  <a:txBody>
                    <a:bodyPr/>
                    <a:lstStyle/>
                    <a:p>
                      <a:endParaRPr lang="zh-CN" altLang="en-US" dirty="0"/>
                    </a:p>
                  </a:txBody>
                  <a:tcPr/>
                </a:tc>
                <a:tc>
                  <a:txBody>
                    <a:bodyPr/>
                    <a:lstStyle/>
                    <a:p>
                      <a:pPr algn="ctr"/>
                      <a:r>
                        <a:rPr lang="en-US" altLang="zh-CN" dirty="0"/>
                        <a:t>Selection</a:t>
                      </a:r>
                      <a:endParaRPr lang="zh-CN" altLang="en-US" dirty="0"/>
                    </a:p>
                  </a:txBody>
                  <a:tcPr/>
                </a:tc>
                <a:tc>
                  <a:txBody>
                    <a:bodyPr/>
                    <a:lstStyle/>
                    <a:p>
                      <a:pPr algn="ctr"/>
                      <a:r>
                        <a:rPr lang="en-US" altLang="zh-CN" dirty="0"/>
                        <a:t>Compression</a:t>
                      </a:r>
                      <a:endParaRPr lang="zh-CN" altLang="en-US" dirty="0"/>
                    </a:p>
                  </a:txBody>
                  <a:tcPr/>
                </a:tc>
                <a:tc>
                  <a:txBody>
                    <a:bodyPr/>
                    <a:lstStyle/>
                    <a:p>
                      <a:pPr algn="ctr"/>
                      <a:r>
                        <a:rPr lang="en-US" altLang="zh-CN" dirty="0"/>
                        <a:t>Aggregation</a:t>
                      </a:r>
                      <a:endParaRPr lang="zh-CN" altLang="en-US" dirty="0"/>
                    </a:p>
                  </a:txBody>
                  <a:tcPr/>
                </a:tc>
                <a:tc>
                  <a:txBody>
                    <a:bodyPr/>
                    <a:lstStyle/>
                    <a:p>
                      <a:pPr algn="ctr"/>
                      <a:r>
                        <a:rPr lang="en-US" altLang="zh-CN" dirty="0"/>
                        <a:t>Train</a:t>
                      </a:r>
                      <a:endParaRPr lang="zh-CN" altLang="en-US" dirty="0"/>
                    </a:p>
                  </a:txBody>
                  <a:tcPr/>
                </a:tc>
                <a:tc>
                  <a:txBody>
                    <a:bodyPr/>
                    <a:lstStyle/>
                    <a:p>
                      <a:pPr algn="ctr"/>
                      <a:r>
                        <a:rPr lang="en-US" altLang="zh-CN" dirty="0"/>
                        <a:t>Compression</a:t>
                      </a:r>
                      <a:endParaRPr lang="zh-CN" altLang="en-US" dirty="0"/>
                    </a:p>
                  </a:txBody>
                  <a:tcPr/>
                </a:tc>
                <a:tc>
                  <a:txBody>
                    <a:bodyPr/>
                    <a:lstStyle/>
                    <a:p>
                      <a:pPr algn="ctr"/>
                      <a:r>
                        <a:rPr lang="en-US" altLang="zh-CN" dirty="0"/>
                        <a:t>Encryption</a:t>
                      </a:r>
                      <a:endParaRPr lang="zh-CN" altLang="en-US" dirty="0"/>
                    </a:p>
                  </a:txBody>
                  <a:tcPr/>
                </a:tc>
                <a:extLst>
                  <a:ext uri="{0D108BD9-81ED-4DB2-BD59-A6C34878D82A}">
                    <a16:rowId xmlns:a16="http://schemas.microsoft.com/office/drawing/2014/main" val="586310440"/>
                  </a:ext>
                </a:extLst>
              </a:tr>
              <a:tr h="370840">
                <a:tc>
                  <a:txBody>
                    <a:bodyPr/>
                    <a:lstStyle/>
                    <a:p>
                      <a:pPr algn="ctr"/>
                      <a:r>
                        <a:rPr lang="en-US" altLang="zh-CN" dirty="0"/>
                        <a:t>KDD 2020</a:t>
                      </a:r>
                      <a:endParaRPr lang="zh-CN" altLang="en-US" dirty="0"/>
                    </a:p>
                  </a:txBody>
                  <a:tcPr/>
                </a:tc>
                <a:tc>
                  <a:txBody>
                    <a:bodyPr/>
                    <a:lstStyle/>
                    <a:p>
                      <a:pPr marL="0" algn="ctr" defTabSz="914400" rtl="0" eaLnBrk="1" latinLnBrk="0" hangingPunct="1"/>
                      <a:r>
                        <a:rPr lang="en-US" altLang="zh-CN" sz="1800" kern="1200" dirty="0" err="1">
                          <a:solidFill>
                            <a:schemeClr val="tx1"/>
                          </a:solidFill>
                          <a:latin typeface="+mn-lt"/>
                          <a:ea typeface="+mn-ea"/>
                          <a:cs typeface="+mn-cs"/>
                        </a:rPr>
                        <a:t>FedFast</a:t>
                      </a:r>
                      <a:endParaRPr lang="zh-CN" altLang="en-US" sz="1800" kern="1200" dirty="0">
                        <a:solidFill>
                          <a:schemeClr val="tx1"/>
                        </a:solidFill>
                        <a:latin typeface="+mn-lt"/>
                        <a:ea typeface="+mn-ea"/>
                        <a:cs typeface="+mn-cs"/>
                      </a:endParaRPr>
                    </a:p>
                  </a:txBody>
                  <a:tcPr/>
                </a:tc>
                <a:tc>
                  <a:txBody>
                    <a:bodyPr/>
                    <a:lstStyle/>
                    <a:p>
                      <a:pPr algn="ctr"/>
                      <a:r>
                        <a:rPr lang="zh-CN" altLang="en-US" b="1" dirty="0">
                          <a:sym typeface="Wingdings 2" panose="05020102010507070707" pitchFamily="18" charset="2"/>
                        </a:rPr>
                        <a:t></a:t>
                      </a:r>
                      <a:endParaRPr lang="zh-CN" altLang="en-US" b="1" dirty="0"/>
                    </a:p>
                  </a:txBody>
                  <a:tcPr/>
                </a:tc>
                <a:tc>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ym typeface="Wingdings 2" panose="05020102010507070707" pitchFamily="18" charset="2"/>
                        </a:rPr>
                        <a:t></a:t>
                      </a:r>
                      <a:endParaRPr lang="zh-CN" altLang="en-US" b="1"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4094661731"/>
                  </a:ext>
                </a:extLst>
              </a:tr>
              <a:tr h="370840">
                <a:tc>
                  <a:txBody>
                    <a:bodyPr/>
                    <a:lstStyle/>
                    <a:p>
                      <a:pPr marL="0" algn="ctr" defTabSz="914400" rtl="0" eaLnBrk="1" latinLnBrk="0" hangingPunct="1"/>
                      <a:r>
                        <a:rPr lang="en-US" altLang="zh-CN" sz="1800" kern="1200" dirty="0">
                          <a:solidFill>
                            <a:schemeClr val="tx1"/>
                          </a:solidFill>
                          <a:latin typeface="+mn-lt"/>
                          <a:ea typeface="+mn-ea"/>
                          <a:cs typeface="+mn-cs"/>
                        </a:rPr>
                        <a:t>WWW 2021</a:t>
                      </a:r>
                      <a:endParaRPr lang="zh-CN" altLang="en-US" sz="1800" kern="1200" dirty="0">
                        <a:solidFill>
                          <a:schemeClr val="tx1"/>
                        </a:solidFill>
                        <a:latin typeface="+mn-lt"/>
                        <a:ea typeface="+mn-ea"/>
                        <a:cs typeface="+mn-cs"/>
                      </a:endParaRPr>
                    </a:p>
                  </a:txBody>
                  <a:tcPr/>
                </a:tc>
                <a:tc>
                  <a:txBody>
                    <a:bodyPr/>
                    <a:lstStyle/>
                    <a:p>
                      <a:pPr marL="0" algn="ctr" defTabSz="914400" rtl="0" eaLnBrk="1" latinLnBrk="0" hangingPunct="1"/>
                      <a:r>
                        <a:rPr lang="en-US" altLang="zh-CN" sz="1800" kern="1200" dirty="0">
                          <a:solidFill>
                            <a:schemeClr val="tx1"/>
                          </a:solidFill>
                          <a:latin typeface="+mn-lt"/>
                          <a:ea typeface="+mn-ea"/>
                          <a:cs typeface="+mn-cs"/>
                        </a:rPr>
                        <a:t>HPFL</a:t>
                      </a:r>
                      <a:endParaRPr lang="zh-CN" altLang="en-US" sz="1800" kern="1200" dirty="0">
                        <a:solidFill>
                          <a:schemeClr val="tx1"/>
                        </a:solidFill>
                        <a:latin typeface="+mn-lt"/>
                        <a:ea typeface="+mn-ea"/>
                        <a:cs typeface="+mn-cs"/>
                      </a:endParaRPr>
                    </a:p>
                  </a:txBody>
                  <a:tcPr/>
                </a:tc>
                <a:tc>
                  <a:txBody>
                    <a:bodyPr/>
                    <a:lstStyle/>
                    <a:p>
                      <a:endParaRPr lang="zh-CN" altLang="en-US"/>
                    </a:p>
                  </a:txBody>
                  <a:tcPr/>
                </a:tc>
                <a:tc>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ym typeface="Wingdings 2" panose="05020102010507070707" pitchFamily="18" charset="2"/>
                        </a:rPr>
                        <a:t></a:t>
                      </a:r>
                      <a:endParaRPr lang="zh-CN" altLang="en-US"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ym typeface="Wingdings 2" panose="05020102010507070707" pitchFamily="18" charset="2"/>
                        </a:rPr>
                        <a:t></a:t>
                      </a:r>
                      <a:endParaRPr lang="zh-CN" altLang="en-US" b="1"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472311533"/>
                  </a:ext>
                </a:extLst>
              </a:tr>
            </a:tbl>
          </a:graphicData>
        </a:graphic>
      </p:graphicFrame>
      <p:pic>
        <p:nvPicPr>
          <p:cNvPr id="10" name="图片 9">
            <a:extLst>
              <a:ext uri="{FF2B5EF4-FFF2-40B4-BE49-F238E27FC236}">
                <a16:creationId xmlns:a16="http://schemas.microsoft.com/office/drawing/2014/main" id="{4E967C89-2000-43B3-B7EC-411D7CCA4196}"/>
              </a:ext>
            </a:extLst>
          </p:cNvPr>
          <p:cNvPicPr>
            <a:picLocks noChangeAspect="1"/>
          </p:cNvPicPr>
          <p:nvPr/>
        </p:nvPicPr>
        <p:blipFill rotWithShape="1">
          <a:blip r:embed="rId2"/>
          <a:srcRect t="3071"/>
          <a:stretch/>
        </p:blipFill>
        <p:spPr>
          <a:xfrm>
            <a:off x="2250333" y="4965540"/>
            <a:ext cx="7691333" cy="1755934"/>
          </a:xfrm>
          <a:prstGeom prst="rect">
            <a:avLst/>
          </a:prstGeom>
        </p:spPr>
      </p:pic>
    </p:spTree>
    <p:extLst>
      <p:ext uri="{BB962C8B-B14F-4D97-AF65-F5344CB8AC3E}">
        <p14:creationId xmlns:p14="http://schemas.microsoft.com/office/powerpoint/2010/main" val="388424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BAE0DF-112C-41A4-B7CD-451ED69D16D6}"/>
              </a:ext>
            </a:extLst>
          </p:cNvPr>
          <p:cNvSpPr>
            <a:spLocks noGrp="1"/>
          </p:cNvSpPr>
          <p:nvPr>
            <p:ph type="body" sz="quarter" idx="10"/>
          </p:nvPr>
        </p:nvSpPr>
        <p:spPr>
          <a:xfrm>
            <a:off x="4098000" y="3907475"/>
            <a:ext cx="3996000" cy="914400"/>
          </a:xfrm>
        </p:spPr>
        <p:txBody>
          <a:bodyPr/>
          <a:lstStyle/>
          <a:p>
            <a:r>
              <a:rPr lang="en-US" altLang="zh-CN" sz="2800" dirty="0">
                <a:cs typeface="+mn-ea"/>
                <a:sym typeface="+mn-lt"/>
              </a:rPr>
              <a:t>HPFL</a:t>
            </a:r>
            <a:endParaRPr lang="zh-CN" altLang="en-US" sz="2800" dirty="0">
              <a:cs typeface="+mn-ea"/>
              <a:sym typeface="+mn-lt"/>
            </a:endParaRPr>
          </a:p>
        </p:txBody>
      </p:sp>
      <p:sp>
        <p:nvSpPr>
          <p:cNvPr id="4" name="laboratory-microscope_73379">
            <a:extLst>
              <a:ext uri="{FF2B5EF4-FFF2-40B4-BE49-F238E27FC236}">
                <a16:creationId xmlns:a16="http://schemas.microsoft.com/office/drawing/2014/main" id="{634B9C75-3C46-45A5-AA28-804A0D3B1B60}"/>
              </a:ext>
            </a:extLst>
          </p:cNvPr>
          <p:cNvSpPr>
            <a:spLocks noChangeAspect="1"/>
          </p:cNvSpPr>
          <p:nvPr/>
        </p:nvSpPr>
        <p:spPr bwMode="auto">
          <a:xfrm>
            <a:off x="5718000" y="1793118"/>
            <a:ext cx="756000" cy="1067096"/>
          </a:xfrm>
          <a:custGeom>
            <a:avLst/>
            <a:gdLst>
              <a:gd name="T0" fmla="*/ 1973 w 1985"/>
              <a:gd name="T1" fmla="*/ 439 h 2806"/>
              <a:gd name="T2" fmla="*/ 1546 w 1985"/>
              <a:gd name="T3" fmla="*/ 11 h 2806"/>
              <a:gd name="T4" fmla="*/ 1505 w 1985"/>
              <a:gd name="T5" fmla="*/ 11 h 2806"/>
              <a:gd name="T6" fmla="*/ 1480 w 1985"/>
              <a:gd name="T7" fmla="*/ 37 h 2806"/>
              <a:gd name="T8" fmla="*/ 1480 w 1985"/>
              <a:gd name="T9" fmla="*/ 78 h 2806"/>
              <a:gd name="T10" fmla="*/ 1507 w 1985"/>
              <a:gd name="T11" fmla="*/ 105 h 2806"/>
              <a:gd name="T12" fmla="*/ 653 w 1985"/>
              <a:gd name="T13" fmla="*/ 958 h 2806"/>
              <a:gd name="T14" fmla="*/ 626 w 1985"/>
              <a:gd name="T15" fmla="*/ 931 h 2806"/>
              <a:gd name="T16" fmla="*/ 586 w 1985"/>
              <a:gd name="T17" fmla="*/ 931 h 2806"/>
              <a:gd name="T18" fmla="*/ 560 w 1985"/>
              <a:gd name="T19" fmla="*/ 956 h 2806"/>
              <a:gd name="T20" fmla="*/ 560 w 1985"/>
              <a:gd name="T21" fmla="*/ 997 h 2806"/>
              <a:gd name="T22" fmla="*/ 988 w 1985"/>
              <a:gd name="T23" fmla="*/ 1425 h 2806"/>
              <a:gd name="T24" fmla="*/ 1028 w 1985"/>
              <a:gd name="T25" fmla="*/ 1425 h 2806"/>
              <a:gd name="T26" fmla="*/ 1054 w 1985"/>
              <a:gd name="T27" fmla="*/ 1399 h 2806"/>
              <a:gd name="T28" fmla="*/ 1054 w 1985"/>
              <a:gd name="T29" fmla="*/ 1358 h 2806"/>
              <a:gd name="T30" fmla="*/ 1029 w 1985"/>
              <a:gd name="T31" fmla="*/ 1333 h 2806"/>
              <a:gd name="T32" fmla="*/ 1217 w 1985"/>
              <a:gd name="T33" fmla="*/ 1144 h 2806"/>
              <a:gd name="T34" fmla="*/ 1479 w 1985"/>
              <a:gd name="T35" fmla="*/ 1263 h 2806"/>
              <a:gd name="T36" fmla="*/ 1666 w 1985"/>
              <a:gd name="T37" fmla="*/ 1208 h 2806"/>
              <a:gd name="T38" fmla="*/ 1709 w 1985"/>
              <a:gd name="T39" fmla="*/ 1432 h 2806"/>
              <a:gd name="T40" fmla="*/ 1097 w 1985"/>
              <a:gd name="T41" fmla="*/ 2044 h 2806"/>
              <a:gd name="T42" fmla="*/ 1096 w 1985"/>
              <a:gd name="T43" fmla="*/ 2044 h 2806"/>
              <a:gd name="T44" fmla="*/ 555 w 1985"/>
              <a:gd name="T45" fmla="*/ 1718 h 2806"/>
              <a:gd name="T46" fmla="*/ 848 w 1985"/>
              <a:gd name="T47" fmla="*/ 1718 h 2806"/>
              <a:gd name="T48" fmla="*/ 919 w 1985"/>
              <a:gd name="T49" fmla="*/ 1647 h 2806"/>
              <a:gd name="T50" fmla="*/ 919 w 1985"/>
              <a:gd name="T51" fmla="*/ 1592 h 2806"/>
              <a:gd name="T52" fmla="*/ 848 w 1985"/>
              <a:gd name="T53" fmla="*/ 1521 h 2806"/>
              <a:gd name="T54" fmla="*/ 71 w 1985"/>
              <a:gd name="T55" fmla="*/ 1521 h 2806"/>
              <a:gd name="T56" fmla="*/ 0 w 1985"/>
              <a:gd name="T57" fmla="*/ 1592 h 2806"/>
              <a:gd name="T58" fmla="*/ 0 w 1985"/>
              <a:gd name="T59" fmla="*/ 1647 h 2806"/>
              <a:gd name="T60" fmla="*/ 71 w 1985"/>
              <a:gd name="T61" fmla="*/ 1718 h 2806"/>
              <a:gd name="T62" fmla="*/ 408 w 1985"/>
              <a:gd name="T63" fmla="*/ 1718 h 2806"/>
              <a:gd name="T64" fmla="*/ 940 w 1985"/>
              <a:gd name="T65" fmla="*/ 2160 h 2806"/>
              <a:gd name="T66" fmla="*/ 940 w 1985"/>
              <a:gd name="T67" fmla="*/ 2391 h 2806"/>
              <a:gd name="T68" fmla="*/ 423 w 1985"/>
              <a:gd name="T69" fmla="*/ 2806 h 2806"/>
              <a:gd name="T70" fmla="*/ 1814 w 1985"/>
              <a:gd name="T71" fmla="*/ 2806 h 2806"/>
              <a:gd name="T72" fmla="*/ 1296 w 1985"/>
              <a:gd name="T73" fmla="*/ 2391 h 2806"/>
              <a:gd name="T74" fmla="*/ 1296 w 1985"/>
              <a:gd name="T75" fmla="*/ 2152 h 2806"/>
              <a:gd name="T76" fmla="*/ 1290 w 1985"/>
              <a:gd name="T77" fmla="*/ 2152 h 2806"/>
              <a:gd name="T78" fmla="*/ 1842 w 1985"/>
              <a:gd name="T79" fmla="*/ 1432 h 2806"/>
              <a:gd name="T80" fmla="*/ 1769 w 1985"/>
              <a:gd name="T81" fmla="*/ 1109 h 2806"/>
              <a:gd name="T82" fmla="*/ 1829 w 1985"/>
              <a:gd name="T83" fmla="*/ 913 h 2806"/>
              <a:gd name="T84" fmla="*/ 1711 w 1985"/>
              <a:gd name="T85" fmla="*/ 651 h 2806"/>
              <a:gd name="T86" fmla="*/ 1882 w 1985"/>
              <a:gd name="T87" fmla="*/ 480 h 2806"/>
              <a:gd name="T88" fmla="*/ 1907 w 1985"/>
              <a:gd name="T89" fmla="*/ 505 h 2806"/>
              <a:gd name="T90" fmla="*/ 1948 w 1985"/>
              <a:gd name="T91" fmla="*/ 505 h 2806"/>
              <a:gd name="T92" fmla="*/ 1973 w 1985"/>
              <a:gd name="T93" fmla="*/ 480 h 2806"/>
              <a:gd name="T94" fmla="*/ 1973 w 1985"/>
              <a:gd name="T95" fmla="*/ 439 h 2806"/>
              <a:gd name="T96" fmla="*/ 1479 w 1985"/>
              <a:gd name="T97" fmla="*/ 1129 h 2806"/>
              <a:gd name="T98" fmla="*/ 1263 w 1985"/>
              <a:gd name="T99" fmla="*/ 913 h 2806"/>
              <a:gd name="T100" fmla="*/ 1479 w 1985"/>
              <a:gd name="T101" fmla="*/ 696 h 2806"/>
              <a:gd name="T102" fmla="*/ 1696 w 1985"/>
              <a:gd name="T103" fmla="*/ 913 h 2806"/>
              <a:gd name="T104" fmla="*/ 1479 w 1985"/>
              <a:gd name="T105" fmla="*/ 1129 h 2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5" h="2806">
                <a:moveTo>
                  <a:pt x="1973" y="439"/>
                </a:moveTo>
                <a:lnTo>
                  <a:pt x="1546" y="11"/>
                </a:lnTo>
                <a:cubicBezTo>
                  <a:pt x="1535" y="0"/>
                  <a:pt x="1516" y="0"/>
                  <a:pt x="1505" y="11"/>
                </a:cubicBezTo>
                <a:lnTo>
                  <a:pt x="1480" y="37"/>
                </a:lnTo>
                <a:cubicBezTo>
                  <a:pt x="1468" y="48"/>
                  <a:pt x="1468" y="66"/>
                  <a:pt x="1480" y="78"/>
                </a:cubicBezTo>
                <a:lnTo>
                  <a:pt x="1507" y="105"/>
                </a:lnTo>
                <a:lnTo>
                  <a:pt x="653" y="958"/>
                </a:lnTo>
                <a:lnTo>
                  <a:pt x="626" y="931"/>
                </a:lnTo>
                <a:cubicBezTo>
                  <a:pt x="615" y="920"/>
                  <a:pt x="597" y="920"/>
                  <a:pt x="586" y="931"/>
                </a:cubicBezTo>
                <a:lnTo>
                  <a:pt x="560" y="956"/>
                </a:lnTo>
                <a:cubicBezTo>
                  <a:pt x="549" y="968"/>
                  <a:pt x="549" y="986"/>
                  <a:pt x="560" y="997"/>
                </a:cubicBezTo>
                <a:lnTo>
                  <a:pt x="988" y="1425"/>
                </a:lnTo>
                <a:cubicBezTo>
                  <a:pt x="999" y="1436"/>
                  <a:pt x="1017" y="1436"/>
                  <a:pt x="1028" y="1425"/>
                </a:cubicBezTo>
                <a:lnTo>
                  <a:pt x="1054" y="1399"/>
                </a:lnTo>
                <a:cubicBezTo>
                  <a:pt x="1065" y="1388"/>
                  <a:pt x="1065" y="1370"/>
                  <a:pt x="1054" y="1358"/>
                </a:cubicBezTo>
                <a:lnTo>
                  <a:pt x="1029" y="1333"/>
                </a:lnTo>
                <a:lnTo>
                  <a:pt x="1217" y="1144"/>
                </a:lnTo>
                <a:cubicBezTo>
                  <a:pt x="1281" y="1217"/>
                  <a:pt x="1375" y="1263"/>
                  <a:pt x="1479" y="1263"/>
                </a:cubicBezTo>
                <a:cubicBezTo>
                  <a:pt x="1548" y="1263"/>
                  <a:pt x="1612" y="1243"/>
                  <a:pt x="1666" y="1208"/>
                </a:cubicBezTo>
                <a:cubicBezTo>
                  <a:pt x="1694" y="1278"/>
                  <a:pt x="1709" y="1353"/>
                  <a:pt x="1709" y="1432"/>
                </a:cubicBezTo>
                <a:cubicBezTo>
                  <a:pt x="1709" y="1769"/>
                  <a:pt x="1435" y="2044"/>
                  <a:pt x="1097" y="2044"/>
                </a:cubicBezTo>
                <a:lnTo>
                  <a:pt x="1096" y="2044"/>
                </a:lnTo>
                <a:cubicBezTo>
                  <a:pt x="869" y="2044"/>
                  <a:pt x="660" y="1916"/>
                  <a:pt x="555" y="1718"/>
                </a:cubicBezTo>
                <a:lnTo>
                  <a:pt x="848" y="1718"/>
                </a:lnTo>
                <a:cubicBezTo>
                  <a:pt x="887" y="1718"/>
                  <a:pt x="919" y="1687"/>
                  <a:pt x="919" y="1647"/>
                </a:cubicBezTo>
                <a:lnTo>
                  <a:pt x="919" y="1592"/>
                </a:lnTo>
                <a:cubicBezTo>
                  <a:pt x="919" y="1553"/>
                  <a:pt x="887" y="1521"/>
                  <a:pt x="848" y="1521"/>
                </a:cubicBezTo>
                <a:lnTo>
                  <a:pt x="71" y="1521"/>
                </a:lnTo>
                <a:cubicBezTo>
                  <a:pt x="32" y="1521"/>
                  <a:pt x="0" y="1553"/>
                  <a:pt x="0" y="1592"/>
                </a:cubicBezTo>
                <a:lnTo>
                  <a:pt x="0" y="1647"/>
                </a:lnTo>
                <a:cubicBezTo>
                  <a:pt x="0" y="1687"/>
                  <a:pt x="32" y="1718"/>
                  <a:pt x="71" y="1718"/>
                </a:cubicBezTo>
                <a:lnTo>
                  <a:pt x="408" y="1718"/>
                </a:lnTo>
                <a:cubicBezTo>
                  <a:pt x="503" y="1945"/>
                  <a:pt x="704" y="2109"/>
                  <a:pt x="940" y="2160"/>
                </a:cubicBezTo>
                <a:lnTo>
                  <a:pt x="940" y="2391"/>
                </a:lnTo>
                <a:cubicBezTo>
                  <a:pt x="643" y="2439"/>
                  <a:pt x="423" y="2607"/>
                  <a:pt x="423" y="2806"/>
                </a:cubicBezTo>
                <a:lnTo>
                  <a:pt x="1814" y="2806"/>
                </a:lnTo>
                <a:cubicBezTo>
                  <a:pt x="1814" y="2607"/>
                  <a:pt x="1594" y="2439"/>
                  <a:pt x="1296" y="2391"/>
                </a:cubicBezTo>
                <a:lnTo>
                  <a:pt x="1296" y="2152"/>
                </a:lnTo>
                <a:lnTo>
                  <a:pt x="1290" y="2152"/>
                </a:lnTo>
                <a:cubicBezTo>
                  <a:pt x="1608" y="2067"/>
                  <a:pt x="1842" y="1776"/>
                  <a:pt x="1842" y="1432"/>
                </a:cubicBezTo>
                <a:cubicBezTo>
                  <a:pt x="1842" y="1316"/>
                  <a:pt x="1816" y="1207"/>
                  <a:pt x="1769" y="1109"/>
                </a:cubicBezTo>
                <a:cubicBezTo>
                  <a:pt x="1807" y="1053"/>
                  <a:pt x="1829" y="986"/>
                  <a:pt x="1829" y="913"/>
                </a:cubicBezTo>
                <a:cubicBezTo>
                  <a:pt x="1829" y="808"/>
                  <a:pt x="1783" y="715"/>
                  <a:pt x="1711" y="651"/>
                </a:cubicBezTo>
                <a:lnTo>
                  <a:pt x="1882" y="480"/>
                </a:lnTo>
                <a:lnTo>
                  <a:pt x="1907" y="505"/>
                </a:lnTo>
                <a:cubicBezTo>
                  <a:pt x="1918" y="517"/>
                  <a:pt x="1937" y="517"/>
                  <a:pt x="1948" y="505"/>
                </a:cubicBezTo>
                <a:lnTo>
                  <a:pt x="1973" y="480"/>
                </a:lnTo>
                <a:cubicBezTo>
                  <a:pt x="1985" y="469"/>
                  <a:pt x="1985" y="450"/>
                  <a:pt x="1973" y="439"/>
                </a:cubicBezTo>
                <a:close/>
                <a:moveTo>
                  <a:pt x="1479" y="1129"/>
                </a:moveTo>
                <a:cubicBezTo>
                  <a:pt x="1360" y="1129"/>
                  <a:pt x="1263" y="1032"/>
                  <a:pt x="1263" y="913"/>
                </a:cubicBezTo>
                <a:cubicBezTo>
                  <a:pt x="1263" y="793"/>
                  <a:pt x="1360" y="696"/>
                  <a:pt x="1479" y="696"/>
                </a:cubicBezTo>
                <a:cubicBezTo>
                  <a:pt x="1599" y="696"/>
                  <a:pt x="1696" y="793"/>
                  <a:pt x="1696" y="913"/>
                </a:cubicBezTo>
                <a:cubicBezTo>
                  <a:pt x="1696" y="1032"/>
                  <a:pt x="1599" y="1129"/>
                  <a:pt x="1479" y="1129"/>
                </a:cubicBezTo>
                <a:close/>
              </a:path>
            </a:pathLst>
          </a:custGeom>
          <a:solidFill>
            <a:schemeClr val="bg1"/>
          </a:solidFill>
          <a:ln>
            <a:noFill/>
          </a:ln>
        </p:spPr>
      </p:sp>
    </p:spTree>
    <p:extLst>
      <p:ext uri="{BB962C8B-B14F-4D97-AF65-F5344CB8AC3E}">
        <p14:creationId xmlns:p14="http://schemas.microsoft.com/office/powerpoint/2010/main" val="4126933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E604A1B-2028-4111-A8CF-5418A7BADC3E}"/>
              </a:ext>
            </a:extLst>
          </p:cNvPr>
          <p:cNvPicPr>
            <a:picLocks noChangeAspect="1"/>
          </p:cNvPicPr>
          <p:nvPr/>
        </p:nvPicPr>
        <p:blipFill>
          <a:blip r:embed="rId3"/>
          <a:stretch>
            <a:fillRect/>
          </a:stretch>
        </p:blipFill>
        <p:spPr>
          <a:xfrm>
            <a:off x="133453" y="1088116"/>
            <a:ext cx="10699407" cy="1287892"/>
          </a:xfrm>
          <a:prstGeom prst="rect">
            <a:avLst/>
          </a:prstGeom>
        </p:spPr>
      </p:pic>
      <p:sp>
        <p:nvSpPr>
          <p:cNvPr id="2" name="灯片编号占位符 1">
            <a:extLst>
              <a:ext uri="{FF2B5EF4-FFF2-40B4-BE49-F238E27FC236}">
                <a16:creationId xmlns:a16="http://schemas.microsoft.com/office/drawing/2014/main" id="{0FE876EA-7D63-44AE-B250-C3E09AAB2913}"/>
              </a:ext>
            </a:extLst>
          </p:cNvPr>
          <p:cNvSpPr>
            <a:spLocks noGrp="1"/>
          </p:cNvSpPr>
          <p:nvPr>
            <p:ph type="sldNum" sz="quarter" idx="12"/>
          </p:nvPr>
        </p:nvSpPr>
        <p:spPr/>
        <p:txBody>
          <a:bodyPr/>
          <a:lstStyle/>
          <a:p>
            <a:fld id="{2515AB8F-1C56-49E9-90C8-78D22B0C1B97}" type="slidenum">
              <a:rPr lang="zh-CN" altLang="en-US" smtClean="0"/>
              <a:pPr/>
              <a:t>22</a:t>
            </a:fld>
            <a:endParaRPr lang="zh-CN" altLang="en-US" dirty="0"/>
          </a:p>
        </p:txBody>
      </p:sp>
      <p:sp>
        <p:nvSpPr>
          <p:cNvPr id="3" name="标题 2">
            <a:extLst>
              <a:ext uri="{FF2B5EF4-FFF2-40B4-BE49-F238E27FC236}">
                <a16:creationId xmlns:a16="http://schemas.microsoft.com/office/drawing/2014/main" id="{EE66D87C-9E86-4DC1-801A-EE07D464086A}"/>
              </a:ext>
            </a:extLst>
          </p:cNvPr>
          <p:cNvSpPr>
            <a:spLocks noGrp="1"/>
          </p:cNvSpPr>
          <p:nvPr>
            <p:ph type="title"/>
          </p:nvPr>
        </p:nvSpPr>
        <p:spPr/>
        <p:txBody>
          <a:bodyPr/>
          <a:lstStyle/>
          <a:p>
            <a:r>
              <a:rPr lang="zh-CN" altLang="en-US" dirty="0"/>
              <a:t>数据</a:t>
            </a:r>
          </a:p>
        </p:txBody>
      </p:sp>
      <p:sp>
        <p:nvSpPr>
          <p:cNvPr id="17" name="Rectangle 2">
            <a:extLst>
              <a:ext uri="{FF2B5EF4-FFF2-40B4-BE49-F238E27FC236}">
                <a16:creationId xmlns:a16="http://schemas.microsoft.com/office/drawing/2014/main" id="{2BA837B6-C0AB-4C44-AA7F-A689DF8CB85E}"/>
              </a:ext>
            </a:extLst>
          </p:cNvPr>
          <p:cNvSpPr>
            <a:spLocks noChangeArrowheads="1"/>
          </p:cNvSpPr>
          <p:nvPr/>
        </p:nvSpPr>
        <p:spPr bwMode="auto">
          <a:xfrm>
            <a:off x="1477004" y="5601111"/>
            <a:ext cx="32335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zh-CN" altLang="en-US" dirty="0">
                <a:solidFill>
                  <a:srgbClr val="000000"/>
                </a:solidFill>
                <a:latin typeface="Arial Unicode MS"/>
              </a:rPr>
              <a:t>用户：</a:t>
            </a:r>
            <a:r>
              <a:rPr lang="zh-CN" altLang="zh-CN" b="1" dirty="0">
                <a:solidFill>
                  <a:srgbClr val="FF0000"/>
                </a:solidFill>
                <a:latin typeface="Arial Unicode MS"/>
              </a:rPr>
              <a:t>user id </a:t>
            </a:r>
            <a:r>
              <a:rPr lang="zh-CN" altLang="zh-CN" dirty="0">
                <a:solidFill>
                  <a:srgbClr val="000000"/>
                </a:solidFill>
                <a:latin typeface="Arial Unicode MS"/>
              </a:rPr>
              <a:t>| age | gender | occupation | </a:t>
            </a:r>
            <a:r>
              <a:rPr lang="zh-CN" altLang="zh-CN" b="1" dirty="0">
                <a:solidFill>
                  <a:srgbClr val="FF0000"/>
                </a:solidFill>
                <a:latin typeface="Arial Unicode MS"/>
              </a:rPr>
              <a:t>zip code </a:t>
            </a:r>
          </a:p>
        </p:txBody>
      </p:sp>
      <p:sp>
        <p:nvSpPr>
          <p:cNvPr id="19" name="Rectangle 3">
            <a:extLst>
              <a:ext uri="{FF2B5EF4-FFF2-40B4-BE49-F238E27FC236}">
                <a16:creationId xmlns:a16="http://schemas.microsoft.com/office/drawing/2014/main" id="{8C138075-2C8E-4D07-8948-8ACB67BBCD2D}"/>
              </a:ext>
            </a:extLst>
          </p:cNvPr>
          <p:cNvSpPr>
            <a:spLocks noChangeArrowheads="1"/>
          </p:cNvSpPr>
          <p:nvPr/>
        </p:nvSpPr>
        <p:spPr bwMode="auto">
          <a:xfrm>
            <a:off x="5868749" y="5590877"/>
            <a:ext cx="34964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zh-CN" altLang="en-US" dirty="0">
                <a:solidFill>
                  <a:srgbClr val="000000"/>
                </a:solidFill>
                <a:latin typeface="Arial Unicode MS"/>
              </a:rPr>
              <a:t>交互：</a:t>
            </a:r>
            <a:r>
              <a:rPr lang="zh-CN" altLang="zh-CN" b="1" dirty="0">
                <a:solidFill>
                  <a:srgbClr val="FF0000"/>
                </a:solidFill>
                <a:latin typeface="Arial Unicode MS"/>
              </a:rPr>
              <a:t>user id </a:t>
            </a:r>
            <a:r>
              <a:rPr lang="zh-CN" altLang="zh-CN" dirty="0">
                <a:solidFill>
                  <a:srgbClr val="000000"/>
                </a:solidFill>
                <a:latin typeface="Arial Unicode MS"/>
              </a:rPr>
              <a:t>| </a:t>
            </a:r>
            <a:r>
              <a:rPr lang="zh-CN" altLang="zh-CN" b="1" dirty="0">
                <a:solidFill>
                  <a:srgbClr val="FF0000"/>
                </a:solidFill>
                <a:latin typeface="Arial Unicode MS"/>
              </a:rPr>
              <a:t>item id </a:t>
            </a:r>
            <a:r>
              <a:rPr lang="zh-CN" altLang="zh-CN" dirty="0">
                <a:solidFill>
                  <a:srgbClr val="000000"/>
                </a:solidFill>
                <a:latin typeface="Arial Unicode MS"/>
              </a:rPr>
              <a:t>| </a:t>
            </a:r>
            <a:r>
              <a:rPr lang="zh-CN" altLang="zh-CN" b="1" dirty="0">
                <a:solidFill>
                  <a:srgbClr val="FF0000"/>
                </a:solidFill>
                <a:latin typeface="Arial Unicode MS"/>
              </a:rPr>
              <a:t>rating</a:t>
            </a:r>
            <a:r>
              <a:rPr lang="zh-CN" altLang="zh-CN" dirty="0">
                <a:solidFill>
                  <a:srgbClr val="000000"/>
                </a:solidFill>
                <a:latin typeface="Arial Unicode MS"/>
              </a:rPr>
              <a:t> | timestamp </a:t>
            </a:r>
          </a:p>
        </p:txBody>
      </p:sp>
      <p:sp>
        <p:nvSpPr>
          <p:cNvPr id="21" name="Rectangle 4">
            <a:extLst>
              <a:ext uri="{FF2B5EF4-FFF2-40B4-BE49-F238E27FC236}">
                <a16:creationId xmlns:a16="http://schemas.microsoft.com/office/drawing/2014/main" id="{5542D6D2-64BB-4484-A6F1-FDA415A42311}"/>
              </a:ext>
            </a:extLst>
          </p:cNvPr>
          <p:cNvSpPr>
            <a:spLocks noChangeArrowheads="1"/>
          </p:cNvSpPr>
          <p:nvPr/>
        </p:nvSpPr>
        <p:spPr bwMode="auto">
          <a:xfrm>
            <a:off x="0" y="2376008"/>
            <a:ext cx="10966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CN" altLang="en-US" b="0" i="0" u="none" strike="noStrike" cap="none" normalizeH="0" baseline="0" dirty="0">
                <a:ln>
                  <a:noFill/>
                </a:ln>
                <a:solidFill>
                  <a:srgbClr val="000000"/>
                </a:solidFill>
                <a:effectLst/>
                <a:latin typeface="Arial Unicode MS"/>
              </a:rPr>
              <a:t>电影：</a:t>
            </a:r>
            <a:r>
              <a:rPr lang="zh-CN" altLang="zh-CN" b="1" dirty="0">
                <a:solidFill>
                  <a:srgbClr val="FF0000"/>
                </a:solidFill>
                <a:latin typeface="Arial Unicode MS" panose="020B0604020202020204" pitchFamily="34" charset="-122"/>
              </a:rPr>
              <a:t>movie id </a:t>
            </a:r>
            <a:r>
              <a:rPr lang="zh-CN" altLang="zh-CN" dirty="0">
                <a:solidFill>
                  <a:srgbClr val="000000"/>
                </a:solidFill>
                <a:latin typeface="Arial Unicode MS" panose="020B0604020202020204" pitchFamily="34" charset="-122"/>
              </a:rPr>
              <a:t>| movie title | release date | video release date | IMDb URL |</a:t>
            </a:r>
            <a:r>
              <a:rPr lang="en-US" altLang="zh-CN" dirty="0">
                <a:solidFill>
                  <a:srgbClr val="000000"/>
                </a:solidFill>
                <a:latin typeface="Arial Unicode MS" panose="020B0604020202020204" pitchFamily="34" charset="-122"/>
              </a:rPr>
              <a:t> </a:t>
            </a:r>
            <a:r>
              <a:rPr lang="en-US" altLang="zh-CN" b="1" dirty="0">
                <a:solidFill>
                  <a:srgbClr val="FF0000"/>
                </a:solidFill>
              </a:rPr>
              <a:t>category</a:t>
            </a:r>
            <a:r>
              <a:rPr lang="zh-CN" altLang="zh-CN" dirty="0"/>
              <a:t> </a:t>
            </a:r>
            <a:endParaRPr lang="zh-CN" altLang="zh-CN" dirty="0">
              <a:latin typeface="Arial" panose="020B0604020202020204" pitchFamily="34" charset="0"/>
            </a:endParaRPr>
          </a:p>
        </p:txBody>
      </p:sp>
      <p:sp>
        <p:nvSpPr>
          <p:cNvPr id="4" name="文本框 3">
            <a:extLst>
              <a:ext uri="{FF2B5EF4-FFF2-40B4-BE49-F238E27FC236}">
                <a16:creationId xmlns:a16="http://schemas.microsoft.com/office/drawing/2014/main" id="{7290C8BC-0C64-4DB8-963F-0AFF3E21B639}"/>
              </a:ext>
            </a:extLst>
          </p:cNvPr>
          <p:cNvSpPr txBox="1"/>
          <p:nvPr/>
        </p:nvSpPr>
        <p:spPr>
          <a:xfrm>
            <a:off x="1752586" y="6352142"/>
            <a:ext cx="6021072" cy="369332"/>
          </a:xfrm>
          <a:prstGeom prst="rect">
            <a:avLst/>
          </a:prstGeom>
          <a:noFill/>
        </p:spPr>
        <p:txBody>
          <a:bodyPr wrap="none" rtlCol="0">
            <a:spAutoFit/>
          </a:bodyPr>
          <a:lstStyle/>
          <a:p>
            <a:r>
              <a:rPr lang="en-US" altLang="zh-CN" dirty="0"/>
              <a:t>[11] https://grouplens.org/datasets/movielens/100k/</a:t>
            </a:r>
            <a:endParaRPr lang="zh-CN" altLang="en-US" dirty="0"/>
          </a:p>
        </p:txBody>
      </p:sp>
      <p:sp>
        <p:nvSpPr>
          <p:cNvPr id="6" name="文本框 5">
            <a:extLst>
              <a:ext uri="{FF2B5EF4-FFF2-40B4-BE49-F238E27FC236}">
                <a16:creationId xmlns:a16="http://schemas.microsoft.com/office/drawing/2014/main" id="{09C93192-39CA-4CAB-B49A-29B9A4BB39B1}"/>
              </a:ext>
            </a:extLst>
          </p:cNvPr>
          <p:cNvSpPr txBox="1"/>
          <p:nvPr/>
        </p:nvSpPr>
        <p:spPr>
          <a:xfrm>
            <a:off x="5055079" y="720197"/>
            <a:ext cx="3111749" cy="369332"/>
          </a:xfrm>
          <a:prstGeom prst="rect">
            <a:avLst/>
          </a:prstGeom>
          <a:noFill/>
        </p:spPr>
        <p:txBody>
          <a:bodyPr wrap="none" rtlCol="0">
            <a:spAutoFit/>
          </a:bodyPr>
          <a:lstStyle/>
          <a:p>
            <a:r>
              <a:rPr lang="en-US" altLang="zh-CN" dirty="0"/>
              <a:t>Stable benchmark dataset.</a:t>
            </a:r>
            <a:endParaRPr lang="zh-CN" altLang="en-US" dirty="0"/>
          </a:p>
        </p:txBody>
      </p:sp>
      <p:sp>
        <p:nvSpPr>
          <p:cNvPr id="7" name="文本框 6">
            <a:extLst>
              <a:ext uri="{FF2B5EF4-FFF2-40B4-BE49-F238E27FC236}">
                <a16:creationId xmlns:a16="http://schemas.microsoft.com/office/drawing/2014/main" id="{1E61F64B-5FFF-46F8-8199-96C7E0087C1E}"/>
              </a:ext>
            </a:extLst>
          </p:cNvPr>
          <p:cNvSpPr txBox="1"/>
          <p:nvPr/>
        </p:nvSpPr>
        <p:spPr>
          <a:xfrm>
            <a:off x="5021447" y="1081083"/>
            <a:ext cx="5609228" cy="369332"/>
          </a:xfrm>
          <a:prstGeom prst="rect">
            <a:avLst/>
          </a:prstGeom>
          <a:noFill/>
        </p:spPr>
        <p:txBody>
          <a:bodyPr wrap="none" rtlCol="0">
            <a:spAutoFit/>
          </a:bodyPr>
          <a:lstStyle/>
          <a:p>
            <a:r>
              <a:rPr lang="en-US" altLang="zh-CN" dirty="0"/>
              <a:t>100,000 ratings from 1000 users on 1700 movies.</a:t>
            </a:r>
            <a:endParaRPr lang="zh-CN" altLang="en-US" dirty="0"/>
          </a:p>
        </p:txBody>
      </p:sp>
      <p:sp>
        <p:nvSpPr>
          <p:cNvPr id="8" name="文本框 7">
            <a:extLst>
              <a:ext uri="{FF2B5EF4-FFF2-40B4-BE49-F238E27FC236}">
                <a16:creationId xmlns:a16="http://schemas.microsoft.com/office/drawing/2014/main" id="{6D2F0342-8CCE-4E76-AC32-099BA077ACC0}"/>
              </a:ext>
            </a:extLst>
          </p:cNvPr>
          <p:cNvSpPr txBox="1"/>
          <p:nvPr/>
        </p:nvSpPr>
        <p:spPr>
          <a:xfrm>
            <a:off x="2359804" y="349678"/>
            <a:ext cx="2961067" cy="369332"/>
          </a:xfrm>
          <a:prstGeom prst="rect">
            <a:avLst/>
          </a:prstGeom>
          <a:noFill/>
        </p:spPr>
        <p:txBody>
          <a:bodyPr wrap="none" rtlCol="0">
            <a:spAutoFit/>
          </a:bodyPr>
          <a:lstStyle/>
          <a:p>
            <a:r>
              <a:rPr lang="en-US" altLang="zh-CN" dirty="0" err="1"/>
              <a:t>MovieLens</a:t>
            </a:r>
            <a:r>
              <a:rPr lang="en-US" altLang="zh-CN" dirty="0"/>
              <a:t> 100K Dataset:</a:t>
            </a:r>
          </a:p>
        </p:txBody>
      </p:sp>
      <p:pic>
        <p:nvPicPr>
          <p:cNvPr id="16" name="图片 15">
            <a:extLst>
              <a:ext uri="{FF2B5EF4-FFF2-40B4-BE49-F238E27FC236}">
                <a16:creationId xmlns:a16="http://schemas.microsoft.com/office/drawing/2014/main" id="{8BD5636D-937E-4F29-A40A-2A098124C0E0}"/>
              </a:ext>
            </a:extLst>
          </p:cNvPr>
          <p:cNvPicPr>
            <a:picLocks noChangeAspect="1"/>
          </p:cNvPicPr>
          <p:nvPr/>
        </p:nvPicPr>
        <p:blipFill>
          <a:blip r:embed="rId4"/>
          <a:stretch>
            <a:fillRect/>
          </a:stretch>
        </p:blipFill>
        <p:spPr>
          <a:xfrm>
            <a:off x="10862103" y="872027"/>
            <a:ext cx="1196444" cy="4381880"/>
          </a:xfrm>
          <a:prstGeom prst="rect">
            <a:avLst/>
          </a:prstGeom>
        </p:spPr>
      </p:pic>
      <p:pic>
        <p:nvPicPr>
          <p:cNvPr id="18" name="图片 17">
            <a:extLst>
              <a:ext uri="{FF2B5EF4-FFF2-40B4-BE49-F238E27FC236}">
                <a16:creationId xmlns:a16="http://schemas.microsoft.com/office/drawing/2014/main" id="{8A1084D2-37C5-4450-A80D-B2E01485F3F3}"/>
              </a:ext>
            </a:extLst>
          </p:cNvPr>
          <p:cNvPicPr>
            <a:picLocks noChangeAspect="1"/>
          </p:cNvPicPr>
          <p:nvPr/>
        </p:nvPicPr>
        <p:blipFill rotWithShape="1">
          <a:blip r:embed="rId5"/>
          <a:srcRect b="29056"/>
          <a:stretch/>
        </p:blipFill>
        <p:spPr>
          <a:xfrm>
            <a:off x="1600486" y="2696680"/>
            <a:ext cx="2417880" cy="2894243"/>
          </a:xfrm>
          <a:prstGeom prst="rect">
            <a:avLst/>
          </a:prstGeom>
        </p:spPr>
      </p:pic>
      <p:pic>
        <p:nvPicPr>
          <p:cNvPr id="20" name="图片 19">
            <a:extLst>
              <a:ext uri="{FF2B5EF4-FFF2-40B4-BE49-F238E27FC236}">
                <a16:creationId xmlns:a16="http://schemas.microsoft.com/office/drawing/2014/main" id="{6028006D-A833-4EE5-9260-57A2329A1E24}"/>
              </a:ext>
            </a:extLst>
          </p:cNvPr>
          <p:cNvPicPr>
            <a:picLocks noChangeAspect="1"/>
          </p:cNvPicPr>
          <p:nvPr/>
        </p:nvPicPr>
        <p:blipFill>
          <a:blip r:embed="rId6"/>
          <a:stretch>
            <a:fillRect/>
          </a:stretch>
        </p:blipFill>
        <p:spPr>
          <a:xfrm>
            <a:off x="5959557" y="2752373"/>
            <a:ext cx="3139712" cy="2720576"/>
          </a:xfrm>
          <a:prstGeom prst="rect">
            <a:avLst/>
          </a:prstGeom>
        </p:spPr>
      </p:pic>
      <p:sp>
        <p:nvSpPr>
          <p:cNvPr id="24" name="文本框 23">
            <a:extLst>
              <a:ext uri="{FF2B5EF4-FFF2-40B4-BE49-F238E27FC236}">
                <a16:creationId xmlns:a16="http://schemas.microsoft.com/office/drawing/2014/main" id="{CE1F4A5E-41D5-410B-A204-AAE599A6F319}"/>
              </a:ext>
            </a:extLst>
          </p:cNvPr>
          <p:cNvSpPr txBox="1"/>
          <p:nvPr/>
        </p:nvSpPr>
        <p:spPr>
          <a:xfrm>
            <a:off x="10523362" y="5373048"/>
            <a:ext cx="1665521" cy="369332"/>
          </a:xfrm>
          <a:prstGeom prst="rect">
            <a:avLst/>
          </a:prstGeom>
          <a:noFill/>
        </p:spPr>
        <p:txBody>
          <a:bodyPr wrap="none" rtlCol="0">
            <a:spAutoFit/>
          </a:bodyPr>
          <a:lstStyle/>
          <a:p>
            <a:r>
              <a:rPr lang="en-US" altLang="zh-CN" dirty="0"/>
              <a:t>19 categories</a:t>
            </a:r>
            <a:endParaRPr lang="zh-CN" altLang="en-US" dirty="0"/>
          </a:p>
        </p:txBody>
      </p:sp>
      <p:sp>
        <p:nvSpPr>
          <p:cNvPr id="25" name="矩形 24">
            <a:extLst>
              <a:ext uri="{FF2B5EF4-FFF2-40B4-BE49-F238E27FC236}">
                <a16:creationId xmlns:a16="http://schemas.microsoft.com/office/drawing/2014/main" id="{E0F7E020-EF68-4398-B9FE-798602B0D312}"/>
              </a:ext>
            </a:extLst>
          </p:cNvPr>
          <p:cNvSpPr/>
          <p:nvPr/>
        </p:nvSpPr>
        <p:spPr>
          <a:xfrm>
            <a:off x="10630675" y="1028699"/>
            <a:ext cx="1334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8400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EA7ED5C-370A-40FF-A380-24064224D742}"/>
              </a:ext>
            </a:extLst>
          </p:cNvPr>
          <p:cNvSpPr>
            <a:spLocks noGrp="1"/>
          </p:cNvSpPr>
          <p:nvPr>
            <p:ph type="sldNum" sz="quarter" idx="12"/>
          </p:nvPr>
        </p:nvSpPr>
        <p:spPr/>
        <p:txBody>
          <a:bodyPr/>
          <a:lstStyle/>
          <a:p>
            <a:fld id="{2515AB8F-1C56-49E9-90C8-78D22B0C1B97}" type="slidenum">
              <a:rPr lang="zh-CN" altLang="en-US" smtClean="0"/>
              <a:pPr/>
              <a:t>23</a:t>
            </a:fld>
            <a:endParaRPr lang="zh-CN" altLang="en-US" dirty="0"/>
          </a:p>
        </p:txBody>
      </p:sp>
      <p:sp>
        <p:nvSpPr>
          <p:cNvPr id="3" name="标题 2">
            <a:extLst>
              <a:ext uri="{FF2B5EF4-FFF2-40B4-BE49-F238E27FC236}">
                <a16:creationId xmlns:a16="http://schemas.microsoft.com/office/drawing/2014/main" id="{210EA34D-D6D8-4637-A48B-CADD934BF047}"/>
              </a:ext>
            </a:extLst>
          </p:cNvPr>
          <p:cNvSpPr>
            <a:spLocks noGrp="1"/>
          </p:cNvSpPr>
          <p:nvPr>
            <p:ph type="title"/>
          </p:nvPr>
        </p:nvSpPr>
        <p:spPr/>
        <p:txBody>
          <a:bodyPr/>
          <a:lstStyle/>
          <a:p>
            <a:r>
              <a:rPr lang="zh-CN" altLang="en-US" dirty="0"/>
              <a:t>数据分布</a:t>
            </a:r>
          </a:p>
        </p:txBody>
      </p:sp>
      <p:sp>
        <p:nvSpPr>
          <p:cNvPr id="4" name="文本框 3">
            <a:extLst>
              <a:ext uri="{FF2B5EF4-FFF2-40B4-BE49-F238E27FC236}">
                <a16:creationId xmlns:a16="http://schemas.microsoft.com/office/drawing/2014/main" id="{3BDC16ED-13DA-4F47-BF32-C39118D6855F}"/>
              </a:ext>
            </a:extLst>
          </p:cNvPr>
          <p:cNvSpPr txBox="1"/>
          <p:nvPr/>
        </p:nvSpPr>
        <p:spPr>
          <a:xfrm>
            <a:off x="437745" y="1225685"/>
            <a:ext cx="9839681"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divide the data into clients according to users’ location via national area in </a:t>
            </a:r>
            <a:r>
              <a:rPr lang="en-US" altLang="zh-CN" sz="2000" b="1" dirty="0" err="1">
                <a:solidFill>
                  <a:srgbClr val="FF0000"/>
                </a:solidFill>
                <a:latin typeface="Arial" panose="020B0604020202020204" pitchFamily="34" charset="0"/>
                <a:cs typeface="Arial" panose="020B0604020202020204" pitchFamily="34" charset="0"/>
              </a:rPr>
              <a:t>zipcode</a:t>
            </a:r>
            <a:endParaRPr lang="zh-CN" altLang="en-US" sz="2000" b="1" dirty="0">
              <a:solidFill>
                <a:srgbClr val="FF0000"/>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35DD938-23FB-4814-BB67-BCEEC0D54B18}"/>
              </a:ext>
            </a:extLst>
          </p:cNvPr>
          <p:cNvSpPr txBox="1"/>
          <p:nvPr/>
        </p:nvSpPr>
        <p:spPr>
          <a:xfrm>
            <a:off x="437745" y="1712069"/>
            <a:ext cx="5655715"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delete the clients with fewer than 5 customers</a:t>
            </a:r>
            <a:endParaRPr lang="zh-CN" altLang="en-US" sz="20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B28ACCE5-AD06-417C-AB55-EEB7F666F6B0}"/>
              </a:ext>
            </a:extLst>
          </p:cNvPr>
          <p:cNvPicPr>
            <a:picLocks noChangeAspect="1"/>
          </p:cNvPicPr>
          <p:nvPr/>
        </p:nvPicPr>
        <p:blipFill>
          <a:blip r:embed="rId2"/>
          <a:stretch>
            <a:fillRect/>
          </a:stretch>
        </p:blipFill>
        <p:spPr>
          <a:xfrm>
            <a:off x="827972" y="2431915"/>
            <a:ext cx="4875260" cy="3321346"/>
          </a:xfrm>
          <a:prstGeom prst="rect">
            <a:avLst/>
          </a:prstGeom>
        </p:spPr>
      </p:pic>
    </p:spTree>
    <p:extLst>
      <p:ext uri="{BB962C8B-B14F-4D97-AF65-F5344CB8AC3E}">
        <p14:creationId xmlns:p14="http://schemas.microsoft.com/office/powerpoint/2010/main" val="1541729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3B7676-B718-4877-92DE-F0526469C294}"/>
              </a:ext>
            </a:extLst>
          </p:cNvPr>
          <p:cNvPicPr>
            <a:picLocks noChangeAspect="1"/>
          </p:cNvPicPr>
          <p:nvPr/>
        </p:nvPicPr>
        <p:blipFill>
          <a:blip r:embed="rId2"/>
          <a:stretch>
            <a:fillRect/>
          </a:stretch>
        </p:blipFill>
        <p:spPr>
          <a:xfrm>
            <a:off x="1777963" y="624597"/>
            <a:ext cx="8176111" cy="6096877"/>
          </a:xfrm>
          <a:prstGeom prst="rect">
            <a:avLst/>
          </a:prstGeom>
        </p:spPr>
      </p:pic>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24</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zh-CN" altLang="en-US" dirty="0"/>
              <a:t>推荐模型</a:t>
            </a:r>
          </a:p>
        </p:txBody>
      </p:sp>
      <p:sp>
        <p:nvSpPr>
          <p:cNvPr id="8" name="文本框 7">
            <a:extLst>
              <a:ext uri="{FF2B5EF4-FFF2-40B4-BE49-F238E27FC236}">
                <a16:creationId xmlns:a16="http://schemas.microsoft.com/office/drawing/2014/main" id="{0FA0976F-D82E-430E-B303-3E6FA5F2B073}"/>
              </a:ext>
            </a:extLst>
          </p:cNvPr>
          <p:cNvSpPr txBox="1"/>
          <p:nvPr/>
        </p:nvSpPr>
        <p:spPr>
          <a:xfrm>
            <a:off x="2811294" y="4387174"/>
            <a:ext cx="1263487" cy="369332"/>
          </a:xfrm>
          <a:prstGeom prst="rect">
            <a:avLst/>
          </a:prstGeom>
          <a:noFill/>
        </p:spPr>
        <p:txBody>
          <a:bodyPr wrap="none" rtlCol="0">
            <a:spAutoFit/>
          </a:bodyPr>
          <a:lstStyle/>
          <a:p>
            <a:r>
              <a:rPr lang="en-US" altLang="zh-CN" dirty="0">
                <a:solidFill>
                  <a:srgbClr val="0070C0"/>
                </a:solidFill>
              </a:rPr>
              <a:t>K</a:t>
            </a:r>
            <a:r>
              <a:rPr lang="zh-CN" altLang="en-US" dirty="0">
                <a:solidFill>
                  <a:srgbClr val="0070C0"/>
                </a:solidFill>
              </a:rPr>
              <a:t>维 </a:t>
            </a:r>
            <a:r>
              <a:rPr lang="en-US" altLang="zh-CN" dirty="0">
                <a:solidFill>
                  <a:srgbClr val="0070C0"/>
                </a:solidFill>
              </a:rPr>
              <a:t>Emb</a:t>
            </a:r>
            <a:r>
              <a:rPr lang="en-US" altLang="zh-CN" baseline="-25000" dirty="0">
                <a:solidFill>
                  <a:srgbClr val="0070C0"/>
                </a:solidFill>
              </a:rPr>
              <a:t>u</a:t>
            </a:r>
            <a:endParaRPr lang="zh-CN" altLang="en-US" baseline="-25000" dirty="0">
              <a:solidFill>
                <a:srgbClr val="0070C0"/>
              </a:solidFill>
            </a:endParaRPr>
          </a:p>
        </p:txBody>
      </p:sp>
      <p:sp>
        <p:nvSpPr>
          <p:cNvPr id="9" name="文本框 8">
            <a:extLst>
              <a:ext uri="{FF2B5EF4-FFF2-40B4-BE49-F238E27FC236}">
                <a16:creationId xmlns:a16="http://schemas.microsoft.com/office/drawing/2014/main" id="{A89DA072-E5DC-45DC-A333-213FC94C0FEA}"/>
              </a:ext>
            </a:extLst>
          </p:cNvPr>
          <p:cNvSpPr txBox="1"/>
          <p:nvPr/>
        </p:nvSpPr>
        <p:spPr>
          <a:xfrm>
            <a:off x="7798341" y="4416197"/>
            <a:ext cx="1200970" cy="369332"/>
          </a:xfrm>
          <a:prstGeom prst="rect">
            <a:avLst/>
          </a:prstGeom>
          <a:noFill/>
        </p:spPr>
        <p:txBody>
          <a:bodyPr wrap="none" rtlCol="0">
            <a:spAutoFit/>
          </a:bodyPr>
          <a:lstStyle/>
          <a:p>
            <a:r>
              <a:rPr lang="en-US" altLang="zh-CN" dirty="0">
                <a:solidFill>
                  <a:srgbClr val="0070C0"/>
                </a:solidFill>
              </a:rPr>
              <a:t>K</a:t>
            </a:r>
            <a:r>
              <a:rPr lang="zh-CN" altLang="en-US" dirty="0">
                <a:solidFill>
                  <a:srgbClr val="0070C0"/>
                </a:solidFill>
              </a:rPr>
              <a:t>维 </a:t>
            </a:r>
            <a:r>
              <a:rPr lang="en-US" altLang="zh-CN" dirty="0" err="1">
                <a:solidFill>
                  <a:srgbClr val="0070C0"/>
                </a:solidFill>
              </a:rPr>
              <a:t>Emb</a:t>
            </a:r>
            <a:r>
              <a:rPr lang="en-US" altLang="zh-CN" baseline="-25000" dirty="0" err="1">
                <a:solidFill>
                  <a:srgbClr val="0070C0"/>
                </a:solidFill>
              </a:rPr>
              <a:t>v</a:t>
            </a:r>
            <a:endParaRPr lang="zh-CN" altLang="en-US" baseline="-25000" dirty="0">
              <a:solidFill>
                <a:srgbClr val="0070C0"/>
              </a:solidFill>
            </a:endParaRPr>
          </a:p>
        </p:txBody>
      </p:sp>
      <p:sp>
        <p:nvSpPr>
          <p:cNvPr id="10" name="文本框 9">
            <a:extLst>
              <a:ext uri="{FF2B5EF4-FFF2-40B4-BE49-F238E27FC236}">
                <a16:creationId xmlns:a16="http://schemas.microsoft.com/office/drawing/2014/main" id="{79200BE0-934D-4966-A2D5-778454F024B5}"/>
              </a:ext>
            </a:extLst>
          </p:cNvPr>
          <p:cNvSpPr txBox="1"/>
          <p:nvPr/>
        </p:nvSpPr>
        <p:spPr>
          <a:xfrm>
            <a:off x="4873557" y="4961105"/>
            <a:ext cx="2159541" cy="369332"/>
          </a:xfrm>
          <a:prstGeom prst="rect">
            <a:avLst/>
          </a:prstGeom>
          <a:noFill/>
        </p:spPr>
        <p:txBody>
          <a:bodyPr wrap="square" rtlCol="0">
            <a:spAutoFit/>
          </a:bodyPr>
          <a:lstStyle/>
          <a:p>
            <a:r>
              <a:rPr lang="en-US" altLang="zh-CN" dirty="0">
                <a:solidFill>
                  <a:srgbClr val="00B050"/>
                </a:solidFill>
              </a:rPr>
              <a:t>multi-hot vectors</a:t>
            </a:r>
            <a:endParaRPr lang="zh-CN" altLang="en-US" dirty="0">
              <a:solidFill>
                <a:srgbClr val="00B050"/>
              </a:solidFill>
            </a:endParaRPr>
          </a:p>
        </p:txBody>
      </p:sp>
      <p:sp>
        <p:nvSpPr>
          <p:cNvPr id="11" name="文本框 10">
            <a:extLst>
              <a:ext uri="{FF2B5EF4-FFF2-40B4-BE49-F238E27FC236}">
                <a16:creationId xmlns:a16="http://schemas.microsoft.com/office/drawing/2014/main" id="{66A62DD4-25A1-401A-841C-9FEE6F19CD3B}"/>
              </a:ext>
            </a:extLst>
          </p:cNvPr>
          <p:cNvSpPr txBox="1"/>
          <p:nvPr/>
        </p:nvSpPr>
        <p:spPr>
          <a:xfrm>
            <a:off x="9209161" y="2608189"/>
            <a:ext cx="1220206" cy="369332"/>
          </a:xfrm>
          <a:prstGeom prst="rect">
            <a:avLst/>
          </a:prstGeom>
          <a:noFill/>
        </p:spPr>
        <p:txBody>
          <a:bodyPr wrap="none" rtlCol="0">
            <a:spAutoFit/>
          </a:bodyPr>
          <a:lstStyle/>
          <a:p>
            <a:r>
              <a:rPr lang="en-US" altLang="zh-CN" dirty="0">
                <a:solidFill>
                  <a:srgbClr val="0070C0"/>
                </a:solidFill>
              </a:rPr>
              <a:t>K×N </a:t>
            </a:r>
            <a:r>
              <a:rPr lang="zh-CN" altLang="en-US" dirty="0">
                <a:solidFill>
                  <a:srgbClr val="0070C0"/>
                </a:solidFill>
              </a:rPr>
              <a:t>矩阵</a:t>
            </a:r>
          </a:p>
        </p:txBody>
      </p:sp>
      <p:sp>
        <p:nvSpPr>
          <p:cNvPr id="12" name="文本框 11">
            <a:extLst>
              <a:ext uri="{FF2B5EF4-FFF2-40B4-BE49-F238E27FC236}">
                <a16:creationId xmlns:a16="http://schemas.microsoft.com/office/drawing/2014/main" id="{0E359E41-4D65-4E4C-8C13-0117DDA45C5D}"/>
              </a:ext>
            </a:extLst>
          </p:cNvPr>
          <p:cNvSpPr txBox="1"/>
          <p:nvPr/>
        </p:nvSpPr>
        <p:spPr>
          <a:xfrm>
            <a:off x="1371599" y="2625570"/>
            <a:ext cx="1220206" cy="369332"/>
          </a:xfrm>
          <a:prstGeom prst="rect">
            <a:avLst/>
          </a:prstGeom>
          <a:noFill/>
        </p:spPr>
        <p:txBody>
          <a:bodyPr wrap="none" rtlCol="0">
            <a:spAutoFit/>
          </a:bodyPr>
          <a:lstStyle/>
          <a:p>
            <a:r>
              <a:rPr lang="en-US" altLang="zh-CN" dirty="0">
                <a:solidFill>
                  <a:srgbClr val="0070C0"/>
                </a:solidFill>
              </a:rPr>
              <a:t>K×N </a:t>
            </a:r>
            <a:r>
              <a:rPr lang="zh-CN" altLang="en-US" dirty="0">
                <a:solidFill>
                  <a:srgbClr val="0070C0"/>
                </a:solidFill>
              </a:rPr>
              <a:t>矩阵</a:t>
            </a:r>
          </a:p>
        </p:txBody>
      </p:sp>
      <p:sp>
        <p:nvSpPr>
          <p:cNvPr id="13" name="文本框 12">
            <a:extLst>
              <a:ext uri="{FF2B5EF4-FFF2-40B4-BE49-F238E27FC236}">
                <a16:creationId xmlns:a16="http://schemas.microsoft.com/office/drawing/2014/main" id="{1B0E9D58-3DA5-43D7-B1AF-010BC52CEC73}"/>
              </a:ext>
            </a:extLst>
          </p:cNvPr>
          <p:cNvSpPr txBox="1"/>
          <p:nvPr/>
        </p:nvSpPr>
        <p:spPr>
          <a:xfrm>
            <a:off x="8999311" y="3041118"/>
            <a:ext cx="3731279" cy="646331"/>
          </a:xfrm>
          <a:prstGeom prst="rect">
            <a:avLst/>
          </a:prstGeom>
          <a:noFill/>
        </p:spPr>
        <p:txBody>
          <a:bodyPr wrap="square" rtlCol="0">
            <a:spAutoFit/>
          </a:bodyPr>
          <a:lstStyle/>
          <a:p>
            <a:r>
              <a:rPr lang="zh-CN" altLang="en-US" dirty="0">
                <a:solidFill>
                  <a:srgbClr val="00B050"/>
                </a:solidFill>
              </a:rPr>
              <a:t>*</a:t>
            </a:r>
            <a:r>
              <a:rPr lang="en-US" altLang="zh-CN" dirty="0">
                <a:solidFill>
                  <a:srgbClr val="00B050"/>
                </a:solidFill>
              </a:rPr>
              <a:t>N-dimensional knowledge vectors of K categories</a:t>
            </a:r>
            <a:endParaRPr lang="zh-CN" altLang="en-US" dirty="0">
              <a:solidFill>
                <a:srgbClr val="00B050"/>
              </a:solidFill>
            </a:endParaRPr>
          </a:p>
        </p:txBody>
      </p:sp>
      <p:sp>
        <p:nvSpPr>
          <p:cNvPr id="14" name="文本框 13">
            <a:extLst>
              <a:ext uri="{FF2B5EF4-FFF2-40B4-BE49-F238E27FC236}">
                <a16:creationId xmlns:a16="http://schemas.microsoft.com/office/drawing/2014/main" id="{8A9C5DB4-15E4-4B50-A32E-B273023FA8FF}"/>
              </a:ext>
            </a:extLst>
          </p:cNvPr>
          <p:cNvSpPr txBox="1"/>
          <p:nvPr/>
        </p:nvSpPr>
        <p:spPr>
          <a:xfrm>
            <a:off x="9776117" y="3673035"/>
            <a:ext cx="1891865" cy="369332"/>
          </a:xfrm>
          <a:prstGeom prst="rect">
            <a:avLst/>
          </a:prstGeom>
          <a:noFill/>
        </p:spPr>
        <p:txBody>
          <a:bodyPr wrap="none" rtlCol="0">
            <a:spAutoFit/>
          </a:bodyPr>
          <a:lstStyle/>
          <a:p>
            <a:r>
              <a:rPr lang="zh-CN" altLang="en-US" dirty="0"/>
              <a:t>实验中设置</a:t>
            </a:r>
            <a:r>
              <a:rPr lang="en-US" altLang="zh-CN" dirty="0"/>
              <a:t>N</a:t>
            </a:r>
            <a:r>
              <a:rPr lang="zh-CN" altLang="en-US" dirty="0"/>
              <a:t>为</a:t>
            </a:r>
            <a:r>
              <a:rPr lang="en-US" altLang="zh-CN" dirty="0"/>
              <a:t>5</a:t>
            </a:r>
            <a:endParaRPr lang="zh-CN" altLang="en-US" dirty="0"/>
          </a:p>
        </p:txBody>
      </p:sp>
      <p:sp>
        <p:nvSpPr>
          <p:cNvPr id="15" name="文本框 14">
            <a:extLst>
              <a:ext uri="{FF2B5EF4-FFF2-40B4-BE49-F238E27FC236}">
                <a16:creationId xmlns:a16="http://schemas.microsoft.com/office/drawing/2014/main" id="{5DC51B5F-85A8-4586-9E55-572682351A98}"/>
              </a:ext>
            </a:extLst>
          </p:cNvPr>
          <p:cNvSpPr txBox="1"/>
          <p:nvPr/>
        </p:nvSpPr>
        <p:spPr>
          <a:xfrm>
            <a:off x="5320035" y="5471957"/>
            <a:ext cx="1091966" cy="369332"/>
          </a:xfrm>
          <a:prstGeom prst="rect">
            <a:avLst/>
          </a:prstGeom>
          <a:noFill/>
        </p:spPr>
        <p:txBody>
          <a:bodyPr wrap="none" rtlCol="0">
            <a:spAutoFit/>
          </a:bodyPr>
          <a:lstStyle/>
          <a:p>
            <a:r>
              <a:rPr lang="en-US" altLang="zh-CN" dirty="0">
                <a:solidFill>
                  <a:srgbClr val="0070C0"/>
                </a:solidFill>
              </a:rPr>
              <a:t>K</a:t>
            </a:r>
            <a:r>
              <a:rPr lang="zh-CN" altLang="en-US" dirty="0">
                <a:solidFill>
                  <a:srgbClr val="0070C0"/>
                </a:solidFill>
              </a:rPr>
              <a:t>维 向量</a:t>
            </a:r>
            <a:endParaRPr lang="zh-CN" altLang="en-US" dirty="0"/>
          </a:p>
        </p:txBody>
      </p:sp>
      <p:sp>
        <p:nvSpPr>
          <p:cNvPr id="16" name="文本框 15">
            <a:extLst>
              <a:ext uri="{FF2B5EF4-FFF2-40B4-BE49-F238E27FC236}">
                <a16:creationId xmlns:a16="http://schemas.microsoft.com/office/drawing/2014/main" id="{620FDBFC-D66F-483D-B385-40A4FCD01F44}"/>
              </a:ext>
            </a:extLst>
          </p:cNvPr>
          <p:cNvSpPr txBox="1"/>
          <p:nvPr/>
        </p:nvSpPr>
        <p:spPr>
          <a:xfrm>
            <a:off x="4873557" y="3857701"/>
            <a:ext cx="647934" cy="369332"/>
          </a:xfrm>
          <a:prstGeom prst="rect">
            <a:avLst/>
          </a:prstGeom>
          <a:noFill/>
        </p:spPr>
        <p:txBody>
          <a:bodyPr wrap="none" rtlCol="0">
            <a:spAutoFit/>
          </a:bodyPr>
          <a:lstStyle/>
          <a:p>
            <a:r>
              <a:rPr lang="en-US" altLang="zh-CN" dirty="0">
                <a:solidFill>
                  <a:srgbClr val="0070C0"/>
                </a:solidFill>
              </a:rPr>
              <a:t>K×K</a:t>
            </a:r>
            <a:endParaRPr lang="zh-CN" altLang="en-US" dirty="0"/>
          </a:p>
        </p:txBody>
      </p:sp>
      <p:sp>
        <p:nvSpPr>
          <p:cNvPr id="17" name="文本框 16">
            <a:extLst>
              <a:ext uri="{FF2B5EF4-FFF2-40B4-BE49-F238E27FC236}">
                <a16:creationId xmlns:a16="http://schemas.microsoft.com/office/drawing/2014/main" id="{45D91CEC-67DD-4B02-951B-727DC73935C6}"/>
              </a:ext>
            </a:extLst>
          </p:cNvPr>
          <p:cNvSpPr txBox="1"/>
          <p:nvPr/>
        </p:nvSpPr>
        <p:spPr>
          <a:xfrm>
            <a:off x="4074781" y="4071192"/>
            <a:ext cx="4590937" cy="369332"/>
          </a:xfrm>
          <a:prstGeom prst="rect">
            <a:avLst/>
          </a:prstGeom>
          <a:noFill/>
        </p:spPr>
        <p:txBody>
          <a:bodyPr wrap="none" rtlCol="0">
            <a:spAutoFit/>
          </a:bodyPr>
          <a:lstStyle/>
          <a:p>
            <a:r>
              <a:rPr lang="en-US" altLang="zh-CN" dirty="0">
                <a:solidFill>
                  <a:srgbClr val="FF0000"/>
                </a:solidFill>
              </a:rPr>
              <a:t>knowledge relation among K categories</a:t>
            </a:r>
            <a:endParaRPr lang="zh-CN" altLang="en-US" dirty="0">
              <a:solidFill>
                <a:srgbClr val="FF0000"/>
              </a:solidFill>
            </a:endParaRPr>
          </a:p>
        </p:txBody>
      </p:sp>
      <p:sp>
        <p:nvSpPr>
          <p:cNvPr id="18" name="文本框 17">
            <a:extLst>
              <a:ext uri="{FF2B5EF4-FFF2-40B4-BE49-F238E27FC236}">
                <a16:creationId xmlns:a16="http://schemas.microsoft.com/office/drawing/2014/main" id="{ABA4D76B-97F8-4701-ADAB-A91A271F8F41}"/>
              </a:ext>
            </a:extLst>
          </p:cNvPr>
          <p:cNvSpPr txBox="1"/>
          <p:nvPr/>
        </p:nvSpPr>
        <p:spPr>
          <a:xfrm>
            <a:off x="5321583" y="2856452"/>
            <a:ext cx="1197764" cy="369332"/>
          </a:xfrm>
          <a:prstGeom prst="rect">
            <a:avLst/>
          </a:prstGeom>
          <a:noFill/>
        </p:spPr>
        <p:txBody>
          <a:bodyPr wrap="none" rtlCol="0">
            <a:spAutoFit/>
          </a:bodyPr>
          <a:lstStyle/>
          <a:p>
            <a:r>
              <a:rPr lang="en-US" altLang="zh-CN" dirty="0">
                <a:solidFill>
                  <a:srgbClr val="0070C0"/>
                </a:solidFill>
              </a:rPr>
              <a:t>K</a:t>
            </a:r>
            <a:r>
              <a:rPr lang="zh-CN" altLang="en-US" dirty="0">
                <a:solidFill>
                  <a:srgbClr val="0070C0"/>
                </a:solidFill>
              </a:rPr>
              <a:t>维 </a:t>
            </a:r>
            <a:r>
              <a:rPr lang="en-US" altLang="zh-CN" dirty="0" err="1">
                <a:solidFill>
                  <a:srgbClr val="0070C0"/>
                </a:solidFill>
              </a:rPr>
              <a:t>Emb</a:t>
            </a:r>
            <a:r>
              <a:rPr lang="en-US" altLang="zh-CN" baseline="-25000" dirty="0" err="1">
                <a:solidFill>
                  <a:srgbClr val="0070C0"/>
                </a:solidFill>
              </a:rPr>
              <a:t>c</a:t>
            </a:r>
            <a:endParaRPr lang="zh-CN" altLang="en-US" baseline="-25000" dirty="0">
              <a:solidFill>
                <a:srgbClr val="0070C0"/>
              </a:solidFill>
            </a:endParaRPr>
          </a:p>
        </p:txBody>
      </p:sp>
      <p:pic>
        <p:nvPicPr>
          <p:cNvPr id="19" name="图片 18">
            <a:extLst>
              <a:ext uri="{FF2B5EF4-FFF2-40B4-BE49-F238E27FC236}">
                <a16:creationId xmlns:a16="http://schemas.microsoft.com/office/drawing/2014/main" id="{62F10CB0-F3A0-4531-A68E-B0C41B5AD9F0}"/>
              </a:ext>
            </a:extLst>
          </p:cNvPr>
          <p:cNvPicPr>
            <a:picLocks noChangeAspect="1"/>
          </p:cNvPicPr>
          <p:nvPr/>
        </p:nvPicPr>
        <p:blipFill>
          <a:blip r:embed="rId3"/>
          <a:stretch>
            <a:fillRect/>
          </a:stretch>
        </p:blipFill>
        <p:spPr>
          <a:xfrm>
            <a:off x="1928763" y="1165642"/>
            <a:ext cx="2933133" cy="440995"/>
          </a:xfrm>
          <a:prstGeom prst="rect">
            <a:avLst/>
          </a:prstGeom>
        </p:spPr>
      </p:pic>
      <p:pic>
        <p:nvPicPr>
          <p:cNvPr id="20" name="图片 19">
            <a:extLst>
              <a:ext uri="{FF2B5EF4-FFF2-40B4-BE49-F238E27FC236}">
                <a16:creationId xmlns:a16="http://schemas.microsoft.com/office/drawing/2014/main" id="{B9D0506D-2470-4B56-A925-4D2699E48117}"/>
              </a:ext>
            </a:extLst>
          </p:cNvPr>
          <p:cNvPicPr>
            <a:picLocks noChangeAspect="1"/>
          </p:cNvPicPr>
          <p:nvPr/>
        </p:nvPicPr>
        <p:blipFill>
          <a:blip r:embed="rId4"/>
          <a:stretch>
            <a:fillRect/>
          </a:stretch>
        </p:blipFill>
        <p:spPr>
          <a:xfrm>
            <a:off x="7426885" y="1237304"/>
            <a:ext cx="2933553" cy="369332"/>
          </a:xfrm>
          <a:prstGeom prst="rect">
            <a:avLst/>
          </a:prstGeom>
        </p:spPr>
      </p:pic>
      <p:sp>
        <p:nvSpPr>
          <p:cNvPr id="21" name="文本框 20">
            <a:extLst>
              <a:ext uri="{FF2B5EF4-FFF2-40B4-BE49-F238E27FC236}">
                <a16:creationId xmlns:a16="http://schemas.microsoft.com/office/drawing/2014/main" id="{153471C6-9E5F-4A81-92EF-622FEB854621}"/>
              </a:ext>
            </a:extLst>
          </p:cNvPr>
          <p:cNvSpPr txBox="1"/>
          <p:nvPr/>
        </p:nvSpPr>
        <p:spPr>
          <a:xfrm>
            <a:off x="2591805" y="1553287"/>
            <a:ext cx="1220206" cy="369332"/>
          </a:xfrm>
          <a:prstGeom prst="rect">
            <a:avLst/>
          </a:prstGeom>
          <a:noFill/>
        </p:spPr>
        <p:txBody>
          <a:bodyPr wrap="none" rtlCol="0">
            <a:spAutoFit/>
          </a:bodyPr>
          <a:lstStyle/>
          <a:p>
            <a:r>
              <a:rPr lang="en-US" altLang="zh-CN" dirty="0">
                <a:solidFill>
                  <a:srgbClr val="0070C0"/>
                </a:solidFill>
              </a:rPr>
              <a:t>K×N </a:t>
            </a:r>
            <a:r>
              <a:rPr lang="zh-CN" altLang="en-US" dirty="0">
                <a:solidFill>
                  <a:srgbClr val="0070C0"/>
                </a:solidFill>
              </a:rPr>
              <a:t>矩阵</a:t>
            </a:r>
          </a:p>
        </p:txBody>
      </p:sp>
      <p:sp>
        <p:nvSpPr>
          <p:cNvPr id="22" name="文本框 21">
            <a:extLst>
              <a:ext uri="{FF2B5EF4-FFF2-40B4-BE49-F238E27FC236}">
                <a16:creationId xmlns:a16="http://schemas.microsoft.com/office/drawing/2014/main" id="{00605505-5057-4FFE-A985-F0D7A87AB716}"/>
              </a:ext>
            </a:extLst>
          </p:cNvPr>
          <p:cNvSpPr txBox="1"/>
          <p:nvPr/>
        </p:nvSpPr>
        <p:spPr>
          <a:xfrm>
            <a:off x="8379989" y="1594473"/>
            <a:ext cx="1220206" cy="369332"/>
          </a:xfrm>
          <a:prstGeom prst="rect">
            <a:avLst/>
          </a:prstGeom>
          <a:noFill/>
        </p:spPr>
        <p:txBody>
          <a:bodyPr wrap="none" rtlCol="0">
            <a:spAutoFit/>
          </a:bodyPr>
          <a:lstStyle/>
          <a:p>
            <a:r>
              <a:rPr lang="en-US" altLang="zh-CN" dirty="0">
                <a:solidFill>
                  <a:srgbClr val="0070C0"/>
                </a:solidFill>
              </a:rPr>
              <a:t>K×N </a:t>
            </a:r>
            <a:r>
              <a:rPr lang="zh-CN" altLang="en-US" dirty="0">
                <a:solidFill>
                  <a:srgbClr val="0070C0"/>
                </a:solidFill>
              </a:rPr>
              <a:t>矩阵</a:t>
            </a:r>
          </a:p>
        </p:txBody>
      </p:sp>
      <p:pic>
        <p:nvPicPr>
          <p:cNvPr id="23" name="图片 22">
            <a:extLst>
              <a:ext uri="{FF2B5EF4-FFF2-40B4-BE49-F238E27FC236}">
                <a16:creationId xmlns:a16="http://schemas.microsoft.com/office/drawing/2014/main" id="{2F946B2D-A3F8-40B6-B805-A0A303EBC97D}"/>
              </a:ext>
            </a:extLst>
          </p:cNvPr>
          <p:cNvPicPr>
            <a:picLocks noChangeAspect="1"/>
          </p:cNvPicPr>
          <p:nvPr/>
        </p:nvPicPr>
        <p:blipFill>
          <a:blip r:embed="rId5"/>
          <a:stretch>
            <a:fillRect/>
          </a:stretch>
        </p:blipFill>
        <p:spPr>
          <a:xfrm>
            <a:off x="6605567" y="947997"/>
            <a:ext cx="1449078" cy="387652"/>
          </a:xfrm>
          <a:prstGeom prst="rect">
            <a:avLst/>
          </a:prstGeom>
        </p:spPr>
      </p:pic>
      <p:pic>
        <p:nvPicPr>
          <p:cNvPr id="24" name="图片 23">
            <a:extLst>
              <a:ext uri="{FF2B5EF4-FFF2-40B4-BE49-F238E27FC236}">
                <a16:creationId xmlns:a16="http://schemas.microsoft.com/office/drawing/2014/main" id="{B51AF511-056E-4183-A018-B16E35AB3BA4}"/>
              </a:ext>
            </a:extLst>
          </p:cNvPr>
          <p:cNvPicPr>
            <a:picLocks noChangeAspect="1"/>
          </p:cNvPicPr>
          <p:nvPr/>
        </p:nvPicPr>
        <p:blipFill>
          <a:blip r:embed="rId6"/>
          <a:stretch>
            <a:fillRect/>
          </a:stretch>
        </p:blipFill>
        <p:spPr>
          <a:xfrm>
            <a:off x="4378195" y="146709"/>
            <a:ext cx="2033806" cy="477888"/>
          </a:xfrm>
          <a:prstGeom prst="rect">
            <a:avLst/>
          </a:prstGeom>
        </p:spPr>
      </p:pic>
      <p:sp>
        <p:nvSpPr>
          <p:cNvPr id="25" name="文本框 24">
            <a:extLst>
              <a:ext uri="{FF2B5EF4-FFF2-40B4-BE49-F238E27FC236}">
                <a16:creationId xmlns:a16="http://schemas.microsoft.com/office/drawing/2014/main" id="{98726048-94E8-4623-9B5A-38252F2C263A}"/>
              </a:ext>
            </a:extLst>
          </p:cNvPr>
          <p:cNvSpPr txBox="1"/>
          <p:nvPr/>
        </p:nvSpPr>
        <p:spPr>
          <a:xfrm>
            <a:off x="3331658" y="224074"/>
            <a:ext cx="1091966" cy="369332"/>
          </a:xfrm>
          <a:prstGeom prst="rect">
            <a:avLst/>
          </a:prstGeom>
          <a:noFill/>
        </p:spPr>
        <p:txBody>
          <a:bodyPr wrap="none" rtlCol="0">
            <a:spAutoFit/>
          </a:bodyPr>
          <a:lstStyle/>
          <a:p>
            <a:r>
              <a:rPr lang="en-US" altLang="zh-CN" dirty="0">
                <a:solidFill>
                  <a:srgbClr val="0070C0"/>
                </a:solidFill>
              </a:rPr>
              <a:t>K</a:t>
            </a:r>
            <a:r>
              <a:rPr lang="zh-CN" altLang="en-US" dirty="0">
                <a:solidFill>
                  <a:srgbClr val="0070C0"/>
                </a:solidFill>
              </a:rPr>
              <a:t>维 向量</a:t>
            </a:r>
            <a:endParaRPr lang="zh-CN" altLang="en-US" dirty="0"/>
          </a:p>
        </p:txBody>
      </p:sp>
      <p:sp>
        <p:nvSpPr>
          <p:cNvPr id="27" name="文本框 26">
            <a:extLst>
              <a:ext uri="{FF2B5EF4-FFF2-40B4-BE49-F238E27FC236}">
                <a16:creationId xmlns:a16="http://schemas.microsoft.com/office/drawing/2014/main" id="{2BD8BB70-5C9C-44E2-A82B-36FA2F60F647}"/>
              </a:ext>
            </a:extLst>
          </p:cNvPr>
          <p:cNvSpPr txBox="1"/>
          <p:nvPr/>
        </p:nvSpPr>
        <p:spPr>
          <a:xfrm>
            <a:off x="6152099" y="112173"/>
            <a:ext cx="3493264" cy="338554"/>
          </a:xfrm>
          <a:prstGeom prst="rect">
            <a:avLst/>
          </a:prstGeom>
          <a:noFill/>
        </p:spPr>
        <p:txBody>
          <a:bodyPr wrap="none" rtlCol="0">
            <a:spAutoFit/>
          </a:bodyPr>
          <a:lstStyle/>
          <a:p>
            <a:r>
              <a:rPr lang="en-US" altLang="zh-CN" sz="1600" dirty="0"/>
              <a:t>N×1hidden mapping matrix (HM)</a:t>
            </a:r>
            <a:endParaRPr lang="zh-CN" altLang="en-US" sz="1600" dirty="0"/>
          </a:p>
        </p:txBody>
      </p:sp>
    </p:spTree>
    <p:extLst>
      <p:ext uri="{BB962C8B-B14F-4D97-AF65-F5344CB8AC3E}">
        <p14:creationId xmlns:p14="http://schemas.microsoft.com/office/powerpoint/2010/main" val="4051496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3DF3AA-C9DC-4DBE-8BB9-6B83DD6333B6}"/>
              </a:ext>
            </a:extLst>
          </p:cNvPr>
          <p:cNvSpPr>
            <a:spLocks noGrp="1"/>
          </p:cNvSpPr>
          <p:nvPr>
            <p:ph type="sldNum" sz="quarter" idx="12"/>
          </p:nvPr>
        </p:nvSpPr>
        <p:spPr/>
        <p:txBody>
          <a:bodyPr/>
          <a:lstStyle/>
          <a:p>
            <a:fld id="{2515AB8F-1C56-49E9-90C8-78D22B0C1B97}" type="slidenum">
              <a:rPr lang="zh-CN" altLang="en-US" smtClean="0"/>
              <a:pPr/>
              <a:t>25</a:t>
            </a:fld>
            <a:endParaRPr lang="zh-CN" altLang="en-US" dirty="0"/>
          </a:p>
        </p:txBody>
      </p:sp>
      <p:sp>
        <p:nvSpPr>
          <p:cNvPr id="3" name="标题 2">
            <a:extLst>
              <a:ext uri="{FF2B5EF4-FFF2-40B4-BE49-F238E27FC236}">
                <a16:creationId xmlns:a16="http://schemas.microsoft.com/office/drawing/2014/main" id="{07C08E20-5F71-49FA-BE12-81208DA673D1}"/>
              </a:ext>
            </a:extLst>
          </p:cNvPr>
          <p:cNvSpPr>
            <a:spLocks noGrp="1"/>
          </p:cNvSpPr>
          <p:nvPr>
            <p:ph type="title"/>
          </p:nvPr>
        </p:nvSpPr>
        <p:spPr/>
        <p:txBody>
          <a:bodyPr/>
          <a:lstStyle/>
          <a:p>
            <a:r>
              <a:rPr lang="en-US" altLang="zh-CN" dirty="0"/>
              <a:t>Inconsistent Clients</a:t>
            </a:r>
            <a:endParaRPr lang="zh-CN" altLang="en-US" dirty="0"/>
          </a:p>
        </p:txBody>
      </p:sp>
      <p:sp>
        <p:nvSpPr>
          <p:cNvPr id="4" name="文本框 3">
            <a:extLst>
              <a:ext uri="{FF2B5EF4-FFF2-40B4-BE49-F238E27FC236}">
                <a16:creationId xmlns:a16="http://schemas.microsoft.com/office/drawing/2014/main" id="{6AFF1590-D323-4EA4-B2CB-4ABEBDD53CEB}"/>
              </a:ext>
            </a:extLst>
          </p:cNvPr>
          <p:cNvSpPr txBox="1"/>
          <p:nvPr/>
        </p:nvSpPr>
        <p:spPr>
          <a:xfrm>
            <a:off x="496110" y="1021399"/>
            <a:ext cx="4015908" cy="461665"/>
          </a:xfrm>
          <a:prstGeom prst="rect">
            <a:avLst/>
          </a:prstGeom>
          <a:noFill/>
        </p:spPr>
        <p:txBody>
          <a:bodyPr wrap="none" rtlCol="0">
            <a:spAutoFit/>
          </a:bodyPr>
          <a:lstStyle/>
          <a:p>
            <a:pPr marL="285750" indent="-285750">
              <a:buFont typeface="Wingdings" panose="05000000000000000000" pitchFamily="2" charset="2"/>
              <a:buChar char="n"/>
            </a:pPr>
            <a:r>
              <a:rPr lang="en-US" altLang="zh-CN" sz="2400" dirty="0"/>
              <a:t>Statistical heterogeneity</a:t>
            </a:r>
            <a:endParaRPr lang="zh-CN" altLang="en-US" sz="2400" dirty="0"/>
          </a:p>
        </p:txBody>
      </p:sp>
      <p:sp>
        <p:nvSpPr>
          <p:cNvPr id="5" name="文本框 4">
            <a:extLst>
              <a:ext uri="{FF2B5EF4-FFF2-40B4-BE49-F238E27FC236}">
                <a16:creationId xmlns:a16="http://schemas.microsoft.com/office/drawing/2014/main" id="{390FA4B7-65A4-4CD1-8F9E-9426A54923C4}"/>
              </a:ext>
            </a:extLst>
          </p:cNvPr>
          <p:cNvSpPr txBox="1"/>
          <p:nvPr/>
        </p:nvSpPr>
        <p:spPr>
          <a:xfrm>
            <a:off x="771146" y="1530846"/>
            <a:ext cx="4447179"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CN" dirty="0"/>
              <a:t>users in clients have different habits</a:t>
            </a:r>
            <a:endParaRPr lang="zh-CN" altLang="en-US" dirty="0"/>
          </a:p>
        </p:txBody>
      </p:sp>
      <p:sp>
        <p:nvSpPr>
          <p:cNvPr id="6" name="文本框 5">
            <a:extLst>
              <a:ext uri="{FF2B5EF4-FFF2-40B4-BE49-F238E27FC236}">
                <a16:creationId xmlns:a16="http://schemas.microsoft.com/office/drawing/2014/main" id="{4B7D086B-B766-4AD0-A914-AE5A96C9EF2D}"/>
              </a:ext>
            </a:extLst>
          </p:cNvPr>
          <p:cNvSpPr txBox="1"/>
          <p:nvPr/>
        </p:nvSpPr>
        <p:spPr>
          <a:xfrm>
            <a:off x="771146" y="1947960"/>
            <a:ext cx="6216445"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CN" dirty="0"/>
              <a:t>Non-Independently Identically Distributed (Non-IID)</a:t>
            </a:r>
            <a:endParaRPr lang="zh-CN" altLang="en-US" dirty="0"/>
          </a:p>
        </p:txBody>
      </p:sp>
      <p:sp>
        <p:nvSpPr>
          <p:cNvPr id="7" name="文本框 6">
            <a:extLst>
              <a:ext uri="{FF2B5EF4-FFF2-40B4-BE49-F238E27FC236}">
                <a16:creationId xmlns:a16="http://schemas.microsoft.com/office/drawing/2014/main" id="{D191948E-3612-42DC-8BA6-8EDC8611AA3C}"/>
              </a:ext>
            </a:extLst>
          </p:cNvPr>
          <p:cNvSpPr txBox="1"/>
          <p:nvPr/>
        </p:nvSpPr>
        <p:spPr>
          <a:xfrm>
            <a:off x="496110" y="2425475"/>
            <a:ext cx="3650230" cy="461665"/>
          </a:xfrm>
          <a:prstGeom prst="rect">
            <a:avLst/>
          </a:prstGeom>
          <a:noFill/>
        </p:spPr>
        <p:txBody>
          <a:bodyPr wrap="none" rtlCol="0">
            <a:spAutoFit/>
          </a:bodyPr>
          <a:lstStyle>
            <a:defPPr>
              <a:defRPr lang="zh-CN"/>
            </a:defPPr>
            <a:lvl1pPr marL="285750" indent="-285750">
              <a:buFont typeface="Wingdings" panose="05000000000000000000" pitchFamily="2" charset="2"/>
              <a:buChar char="n"/>
              <a:defRPr sz="2400"/>
            </a:lvl1pPr>
          </a:lstStyle>
          <a:p>
            <a:r>
              <a:rPr lang="en-US" altLang="zh-CN" dirty="0">
                <a:solidFill>
                  <a:srgbClr val="0070C0"/>
                </a:solidFill>
              </a:rPr>
              <a:t>Privacy heterogeneity</a:t>
            </a:r>
            <a:endParaRPr lang="zh-CN" altLang="en-US" dirty="0">
              <a:solidFill>
                <a:srgbClr val="0070C0"/>
              </a:solidFill>
            </a:endParaRPr>
          </a:p>
        </p:txBody>
      </p:sp>
      <p:sp>
        <p:nvSpPr>
          <p:cNvPr id="8" name="文本框 7">
            <a:extLst>
              <a:ext uri="{FF2B5EF4-FFF2-40B4-BE49-F238E27FC236}">
                <a16:creationId xmlns:a16="http://schemas.microsoft.com/office/drawing/2014/main" id="{7C387AEE-9BA0-44CB-8AB8-060B4837800D}"/>
              </a:ext>
            </a:extLst>
          </p:cNvPr>
          <p:cNvSpPr txBox="1"/>
          <p:nvPr/>
        </p:nvSpPr>
        <p:spPr>
          <a:xfrm>
            <a:off x="771146" y="2890371"/>
            <a:ext cx="6217087" cy="369332"/>
          </a:xfrm>
          <a:prstGeom prst="rect">
            <a:avLst/>
          </a:prstGeom>
          <a:noFill/>
        </p:spPr>
        <p:txBody>
          <a:bodyPr wrap="none" rtlCol="0">
            <a:spAutoFit/>
          </a:bodyPr>
          <a:lstStyle/>
          <a:p>
            <a:pPr marL="285750" indent="-285750">
              <a:buFont typeface="Wingdings" panose="05000000000000000000" pitchFamily="2" charset="2"/>
              <a:buChar char="u"/>
            </a:pPr>
            <a:r>
              <a:rPr lang="en-US" altLang="zh-CN" dirty="0"/>
              <a:t>different information have different levels of privacy</a:t>
            </a:r>
            <a:endParaRPr lang="zh-CN" altLang="en-US" dirty="0"/>
          </a:p>
        </p:txBody>
      </p:sp>
      <p:sp>
        <p:nvSpPr>
          <p:cNvPr id="9" name="文本框 8">
            <a:extLst>
              <a:ext uri="{FF2B5EF4-FFF2-40B4-BE49-F238E27FC236}">
                <a16:creationId xmlns:a16="http://schemas.microsoft.com/office/drawing/2014/main" id="{8ED0A643-F529-4C59-856B-2F8DBFA284D6}"/>
              </a:ext>
            </a:extLst>
          </p:cNvPr>
          <p:cNvSpPr txBox="1"/>
          <p:nvPr/>
        </p:nvSpPr>
        <p:spPr>
          <a:xfrm>
            <a:off x="1091254" y="3307605"/>
            <a:ext cx="9881545"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Public information: it refers to the information that contains the </a:t>
            </a:r>
            <a:r>
              <a:rPr lang="en-US" altLang="zh-CN" b="1" dirty="0">
                <a:solidFill>
                  <a:srgbClr val="FF0000"/>
                </a:solidFill>
              </a:rPr>
              <a:t>prior domain knowledge</a:t>
            </a:r>
            <a:r>
              <a:rPr lang="en-US" altLang="zh-CN" dirty="0"/>
              <a:t> so that it can be shared among clients. </a:t>
            </a:r>
            <a:endParaRPr lang="zh-CN" altLang="en-US" dirty="0"/>
          </a:p>
        </p:txBody>
      </p:sp>
      <p:sp>
        <p:nvSpPr>
          <p:cNvPr id="10" name="文本框 9">
            <a:extLst>
              <a:ext uri="{FF2B5EF4-FFF2-40B4-BE49-F238E27FC236}">
                <a16:creationId xmlns:a16="http://schemas.microsoft.com/office/drawing/2014/main" id="{36779252-CB51-4E0A-8FFD-7809FF6652FE}"/>
              </a:ext>
            </a:extLst>
          </p:cNvPr>
          <p:cNvSpPr txBox="1"/>
          <p:nvPr/>
        </p:nvSpPr>
        <p:spPr>
          <a:xfrm>
            <a:off x="1091254" y="4486213"/>
            <a:ext cx="10669486"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Private information: it is the information which is proprietary for clients and represents the </a:t>
            </a:r>
            <a:r>
              <a:rPr lang="en-US" altLang="zh-CN" b="1" dirty="0">
                <a:solidFill>
                  <a:srgbClr val="FF0000"/>
                </a:solidFill>
              </a:rPr>
              <a:t>unique distributions of users and items </a:t>
            </a:r>
            <a:r>
              <a:rPr lang="en-US" altLang="zh-CN" dirty="0"/>
              <a:t>among each client. </a:t>
            </a:r>
            <a:endParaRPr lang="zh-CN" altLang="en-US" dirty="0"/>
          </a:p>
        </p:txBody>
      </p:sp>
      <p:sp>
        <p:nvSpPr>
          <p:cNvPr id="11" name="文本框 10">
            <a:extLst>
              <a:ext uri="{FF2B5EF4-FFF2-40B4-BE49-F238E27FC236}">
                <a16:creationId xmlns:a16="http://schemas.microsoft.com/office/drawing/2014/main" id="{0CB3B879-CCB1-4B03-84BA-74198A6E92B5}"/>
              </a:ext>
            </a:extLst>
          </p:cNvPr>
          <p:cNvSpPr txBox="1"/>
          <p:nvPr/>
        </p:nvSpPr>
        <p:spPr>
          <a:xfrm>
            <a:off x="1421898" y="3896909"/>
            <a:ext cx="1006812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a:t>
            </a:r>
            <a:r>
              <a:rPr lang="en-US" altLang="zh-CN" b="1" dirty="0">
                <a:solidFill>
                  <a:srgbClr val="FF0000"/>
                </a:solidFill>
              </a:rPr>
              <a:t>embeddings</a:t>
            </a:r>
            <a:r>
              <a:rPr lang="en-US" altLang="zh-CN" dirty="0"/>
              <a:t> contain extreme private information, which can be used to infer local data distributions, so that they are defined as </a:t>
            </a:r>
            <a:r>
              <a:rPr lang="en-US" altLang="zh-CN" b="1" dirty="0">
                <a:solidFill>
                  <a:srgbClr val="FF0000"/>
                </a:solidFill>
              </a:rPr>
              <a:t>private components.</a:t>
            </a:r>
            <a:endParaRPr lang="zh-CN" altLang="en-US" b="1" dirty="0">
              <a:solidFill>
                <a:srgbClr val="FF0000"/>
              </a:solidFill>
            </a:endParaRPr>
          </a:p>
        </p:txBody>
      </p:sp>
      <p:sp>
        <p:nvSpPr>
          <p:cNvPr id="12" name="文本框 11">
            <a:extLst>
              <a:ext uri="{FF2B5EF4-FFF2-40B4-BE49-F238E27FC236}">
                <a16:creationId xmlns:a16="http://schemas.microsoft.com/office/drawing/2014/main" id="{31582FB4-9AFE-4F29-B975-751BD9588221}"/>
              </a:ext>
            </a:extLst>
          </p:cNvPr>
          <p:cNvSpPr txBox="1"/>
          <p:nvPr/>
        </p:nvSpPr>
        <p:spPr>
          <a:xfrm>
            <a:off x="1421898" y="5074176"/>
            <a:ext cx="10338842"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knowledge in </a:t>
            </a:r>
            <a:r>
              <a:rPr lang="en-US" altLang="zh-CN" b="1" dirty="0">
                <a:solidFill>
                  <a:srgbClr val="FF0000"/>
                </a:solidFill>
              </a:rPr>
              <a:t>matrixes</a:t>
            </a:r>
            <a:r>
              <a:rPr lang="en-US" altLang="zh-CN" dirty="0"/>
              <a:t> is relatively public and difficult to be used to detect private information. Therefore, we define these components of GUM as </a:t>
            </a:r>
            <a:r>
              <a:rPr lang="en-US" altLang="zh-CN" b="1" dirty="0">
                <a:solidFill>
                  <a:srgbClr val="FF0000"/>
                </a:solidFill>
              </a:rPr>
              <a:t>public components</a:t>
            </a:r>
            <a:r>
              <a:rPr lang="en-US" altLang="zh-CN" dirty="0"/>
              <a:t>.</a:t>
            </a:r>
            <a:endParaRPr lang="zh-CN" altLang="en-US" dirty="0"/>
          </a:p>
        </p:txBody>
      </p:sp>
      <p:sp>
        <p:nvSpPr>
          <p:cNvPr id="13" name="文本框 12">
            <a:extLst>
              <a:ext uri="{FF2B5EF4-FFF2-40B4-BE49-F238E27FC236}">
                <a16:creationId xmlns:a16="http://schemas.microsoft.com/office/drawing/2014/main" id="{A23CD774-4B2E-4D71-983B-D6C4D4BA92D7}"/>
              </a:ext>
            </a:extLst>
          </p:cNvPr>
          <p:cNvSpPr txBox="1"/>
          <p:nvPr/>
        </p:nvSpPr>
        <p:spPr>
          <a:xfrm>
            <a:off x="496110" y="5781809"/>
            <a:ext cx="3571299" cy="461665"/>
          </a:xfrm>
          <a:prstGeom prst="rect">
            <a:avLst/>
          </a:prstGeom>
          <a:noFill/>
        </p:spPr>
        <p:txBody>
          <a:bodyPr wrap="none" rtlCol="0">
            <a:spAutoFit/>
          </a:bodyPr>
          <a:lstStyle/>
          <a:p>
            <a:pPr marL="285750" indent="-285750">
              <a:buFont typeface="Wingdings" panose="05000000000000000000" pitchFamily="2" charset="2"/>
              <a:buChar char="n"/>
            </a:pPr>
            <a:r>
              <a:rPr lang="en-US" altLang="zh-CN" sz="2400" dirty="0"/>
              <a:t>Model heterogeneity</a:t>
            </a:r>
            <a:endParaRPr lang="zh-CN" altLang="en-US" sz="2400" dirty="0"/>
          </a:p>
        </p:txBody>
      </p:sp>
      <p:sp>
        <p:nvSpPr>
          <p:cNvPr id="14" name="矩形 13">
            <a:extLst>
              <a:ext uri="{FF2B5EF4-FFF2-40B4-BE49-F238E27FC236}">
                <a16:creationId xmlns:a16="http://schemas.microsoft.com/office/drawing/2014/main" id="{F4B3672F-EFA7-4163-B54A-F1C1536B64F5}"/>
              </a:ext>
            </a:extLst>
          </p:cNvPr>
          <p:cNvSpPr/>
          <p:nvPr/>
        </p:nvSpPr>
        <p:spPr>
          <a:xfrm rot="800706">
            <a:off x="3959541" y="5607443"/>
            <a:ext cx="513281" cy="923330"/>
          </a:xfrm>
          <a:prstGeom prst="rect">
            <a:avLst/>
          </a:prstGeom>
          <a:noFill/>
        </p:spPr>
        <p:txBody>
          <a:bodyPr wrap="none" lIns="91440" tIns="45720" rIns="91440" bIns="45720">
            <a:spAutoFit/>
          </a:bodyPr>
          <a:lstStyle/>
          <a:p>
            <a:pPr algn="ctr"/>
            <a:r>
              <a:rPr lang="en-US" altLang="zh-C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zh-CN"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312109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A87B2E-3EAA-4774-B072-37A44FF62CD8}"/>
              </a:ext>
            </a:extLst>
          </p:cNvPr>
          <p:cNvSpPr>
            <a:spLocks noGrp="1"/>
          </p:cNvSpPr>
          <p:nvPr>
            <p:ph type="sldNum" sz="quarter" idx="12"/>
          </p:nvPr>
        </p:nvSpPr>
        <p:spPr/>
        <p:txBody>
          <a:bodyPr/>
          <a:lstStyle/>
          <a:p>
            <a:fld id="{2515AB8F-1C56-49E9-90C8-78D22B0C1B97}" type="slidenum">
              <a:rPr lang="zh-CN" altLang="en-US" smtClean="0"/>
              <a:pPr/>
              <a:t>26</a:t>
            </a:fld>
            <a:endParaRPr lang="zh-CN" altLang="en-US" dirty="0"/>
          </a:p>
        </p:txBody>
      </p:sp>
      <p:sp>
        <p:nvSpPr>
          <p:cNvPr id="3" name="标题 2">
            <a:extLst>
              <a:ext uri="{FF2B5EF4-FFF2-40B4-BE49-F238E27FC236}">
                <a16:creationId xmlns:a16="http://schemas.microsoft.com/office/drawing/2014/main" id="{2F6E135F-B277-4DD3-A456-0EB7D7DDF197}"/>
              </a:ext>
            </a:extLst>
          </p:cNvPr>
          <p:cNvSpPr>
            <a:spLocks noGrp="1"/>
          </p:cNvSpPr>
          <p:nvPr>
            <p:ph type="title"/>
          </p:nvPr>
        </p:nvSpPr>
        <p:spPr/>
        <p:txBody>
          <a:bodyPr/>
          <a:lstStyle/>
          <a:p>
            <a:r>
              <a:rPr lang="en-US" altLang="zh-CN" dirty="0"/>
              <a:t>HPFL Overview</a:t>
            </a:r>
            <a:endParaRPr lang="zh-CN" altLang="en-US" dirty="0"/>
          </a:p>
        </p:txBody>
      </p:sp>
      <p:pic>
        <p:nvPicPr>
          <p:cNvPr id="4" name="图片 3">
            <a:extLst>
              <a:ext uri="{FF2B5EF4-FFF2-40B4-BE49-F238E27FC236}">
                <a16:creationId xmlns:a16="http://schemas.microsoft.com/office/drawing/2014/main" id="{371EAA49-BA68-4203-BD48-8D65F253734D}"/>
              </a:ext>
            </a:extLst>
          </p:cNvPr>
          <p:cNvPicPr>
            <a:picLocks noChangeAspect="1"/>
          </p:cNvPicPr>
          <p:nvPr/>
        </p:nvPicPr>
        <p:blipFill>
          <a:blip r:embed="rId2"/>
          <a:stretch>
            <a:fillRect/>
          </a:stretch>
        </p:blipFill>
        <p:spPr>
          <a:xfrm>
            <a:off x="5334000" y="0"/>
            <a:ext cx="6858000" cy="6858000"/>
          </a:xfrm>
          <a:prstGeom prst="rect">
            <a:avLst/>
          </a:prstGeom>
        </p:spPr>
      </p:pic>
      <p:sp>
        <p:nvSpPr>
          <p:cNvPr id="5" name="文本框 4">
            <a:extLst>
              <a:ext uri="{FF2B5EF4-FFF2-40B4-BE49-F238E27FC236}">
                <a16:creationId xmlns:a16="http://schemas.microsoft.com/office/drawing/2014/main" id="{E7535770-A300-4056-89A4-56B99DD08398}"/>
              </a:ext>
            </a:extLst>
          </p:cNvPr>
          <p:cNvSpPr txBox="1"/>
          <p:nvPr/>
        </p:nvSpPr>
        <p:spPr>
          <a:xfrm>
            <a:off x="346515" y="1960501"/>
            <a:ext cx="4916923" cy="400110"/>
          </a:xfrm>
          <a:prstGeom prst="rect">
            <a:avLst/>
          </a:prstGeom>
          <a:noFill/>
        </p:spPr>
        <p:txBody>
          <a:bodyPr wrap="none" rtlCol="0">
            <a:spAutoFit/>
          </a:bodyPr>
          <a:lstStyle/>
          <a:p>
            <a:r>
              <a:rPr lang="en-US" altLang="zh-CN" sz="2000" dirty="0"/>
              <a:t>differentiated component aggregation</a:t>
            </a:r>
            <a:endParaRPr lang="zh-CN" altLang="en-US" sz="2000" dirty="0"/>
          </a:p>
        </p:txBody>
      </p:sp>
      <p:sp>
        <p:nvSpPr>
          <p:cNvPr id="6" name="文本框 5">
            <a:extLst>
              <a:ext uri="{FF2B5EF4-FFF2-40B4-BE49-F238E27FC236}">
                <a16:creationId xmlns:a16="http://schemas.microsoft.com/office/drawing/2014/main" id="{F8E7A6EF-3D29-45AF-8C49-71FC171AE6C9}"/>
              </a:ext>
            </a:extLst>
          </p:cNvPr>
          <p:cNvSpPr txBox="1"/>
          <p:nvPr/>
        </p:nvSpPr>
        <p:spPr>
          <a:xfrm>
            <a:off x="343257" y="2479196"/>
            <a:ext cx="4278479" cy="400110"/>
          </a:xfrm>
          <a:prstGeom prst="rect">
            <a:avLst/>
          </a:prstGeom>
          <a:noFill/>
        </p:spPr>
        <p:txBody>
          <a:bodyPr wrap="none" rtlCol="0">
            <a:spAutoFit/>
          </a:bodyPr>
          <a:lstStyle/>
          <a:p>
            <a:r>
              <a:rPr lang="en-US" altLang="zh-CN" sz="2000" dirty="0"/>
              <a:t>fine-grained personalized update</a:t>
            </a:r>
            <a:endParaRPr lang="zh-CN" altLang="en-US" sz="2000" dirty="0"/>
          </a:p>
        </p:txBody>
      </p:sp>
      <p:sp>
        <p:nvSpPr>
          <p:cNvPr id="7" name="文本框 6">
            <a:extLst>
              <a:ext uri="{FF2B5EF4-FFF2-40B4-BE49-F238E27FC236}">
                <a16:creationId xmlns:a16="http://schemas.microsoft.com/office/drawing/2014/main" id="{7B380AFD-D442-4E4F-A4CD-0F6D7F9152F9}"/>
              </a:ext>
            </a:extLst>
          </p:cNvPr>
          <p:cNvSpPr txBox="1"/>
          <p:nvPr/>
        </p:nvSpPr>
        <p:spPr>
          <a:xfrm>
            <a:off x="-2955" y="1441806"/>
            <a:ext cx="1632178" cy="400110"/>
          </a:xfrm>
          <a:prstGeom prst="rect">
            <a:avLst/>
          </a:prstGeom>
          <a:noFill/>
        </p:spPr>
        <p:txBody>
          <a:bodyPr wrap="none" rtlCol="0">
            <a:spAutoFit/>
          </a:bodyPr>
          <a:lstStyle>
            <a:defPPr>
              <a:defRPr lang="zh-CN"/>
            </a:defPPr>
            <a:lvl1pPr>
              <a:defRPr sz="2000"/>
            </a:lvl1pPr>
          </a:lstStyle>
          <a:p>
            <a:pPr marL="342900" indent="-342900">
              <a:buFont typeface="Wingdings" panose="05000000000000000000" pitchFamily="2" charset="2"/>
              <a:buChar char="Ø"/>
            </a:pPr>
            <a:r>
              <a:rPr lang="zh-CN" altLang="en-US" dirty="0">
                <a:solidFill>
                  <a:srgbClr val="00B050"/>
                </a:solidFill>
                <a:latin typeface="黑体" panose="02010609060101010101" pitchFamily="49" charset="-122"/>
                <a:ea typeface="黑体" panose="02010609060101010101" pitchFamily="49" charset="-122"/>
              </a:rPr>
              <a:t>创新点：</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DAD8E58A-350D-438E-8BA4-AD954CBBE13D}"/>
              </a:ext>
            </a:extLst>
          </p:cNvPr>
          <p:cNvSpPr txBox="1"/>
          <p:nvPr/>
        </p:nvSpPr>
        <p:spPr>
          <a:xfrm>
            <a:off x="6026833" y="4708187"/>
            <a:ext cx="1156086" cy="369332"/>
          </a:xfrm>
          <a:prstGeom prst="rect">
            <a:avLst/>
          </a:prstGeom>
          <a:noFill/>
        </p:spPr>
        <p:txBody>
          <a:bodyPr wrap="none" rtlCol="0">
            <a:spAutoFit/>
          </a:bodyPr>
          <a:lstStyle/>
          <a:p>
            <a:r>
              <a:rPr lang="en-US" altLang="zh-CN" dirty="0"/>
              <a:t>K-means</a:t>
            </a:r>
            <a:endParaRPr lang="zh-CN" altLang="en-US" dirty="0"/>
          </a:p>
        </p:txBody>
      </p:sp>
      <p:sp>
        <p:nvSpPr>
          <p:cNvPr id="9" name="文本框 8">
            <a:extLst>
              <a:ext uri="{FF2B5EF4-FFF2-40B4-BE49-F238E27FC236}">
                <a16:creationId xmlns:a16="http://schemas.microsoft.com/office/drawing/2014/main" id="{B0E4915A-51A3-4575-AEC3-BFC5B11A5C8F}"/>
              </a:ext>
            </a:extLst>
          </p:cNvPr>
          <p:cNvSpPr txBox="1"/>
          <p:nvPr/>
        </p:nvSpPr>
        <p:spPr>
          <a:xfrm>
            <a:off x="5526408" y="5077519"/>
            <a:ext cx="2312579" cy="646331"/>
          </a:xfrm>
          <a:prstGeom prst="rect">
            <a:avLst/>
          </a:prstGeom>
          <a:noFill/>
        </p:spPr>
        <p:txBody>
          <a:bodyPr wrap="square" rtlCol="0">
            <a:spAutoFit/>
          </a:bodyPr>
          <a:lstStyle/>
          <a:p>
            <a:r>
              <a:rPr lang="en-US" altLang="zh-CN" dirty="0"/>
              <a:t>K is 1/10 of the numbers of inputs</a:t>
            </a:r>
            <a:endParaRPr lang="zh-CN" altLang="en-US" dirty="0"/>
          </a:p>
        </p:txBody>
      </p:sp>
      <p:sp>
        <p:nvSpPr>
          <p:cNvPr id="10" name="文本框 9">
            <a:extLst>
              <a:ext uri="{FF2B5EF4-FFF2-40B4-BE49-F238E27FC236}">
                <a16:creationId xmlns:a16="http://schemas.microsoft.com/office/drawing/2014/main" id="{DCACA9CA-2EE5-44E9-A7A6-8A99CA62BEAF}"/>
              </a:ext>
            </a:extLst>
          </p:cNvPr>
          <p:cNvSpPr txBox="1"/>
          <p:nvPr/>
        </p:nvSpPr>
        <p:spPr>
          <a:xfrm>
            <a:off x="343257" y="3692525"/>
            <a:ext cx="4611333" cy="2031325"/>
          </a:xfrm>
          <a:prstGeom prst="rect">
            <a:avLst/>
          </a:prstGeom>
          <a:noFill/>
        </p:spPr>
        <p:txBody>
          <a:bodyPr wrap="square" rtlCol="0">
            <a:spAutoFit/>
          </a:bodyPr>
          <a:lstStyle/>
          <a:p>
            <a:r>
              <a:rPr lang="en-US" altLang="zh-CN" dirty="0"/>
              <a:t>To the best of our knowledge, HPFL is the </a:t>
            </a:r>
            <a:r>
              <a:rPr lang="en-US" altLang="zh-CN" dirty="0">
                <a:solidFill>
                  <a:srgbClr val="FF0000"/>
                </a:solidFill>
              </a:rPr>
              <a:t>first framework </a:t>
            </a:r>
            <a:r>
              <a:rPr lang="en-US" altLang="zh-CN" dirty="0"/>
              <a:t>for federated user modeling tasks, which is specifically designed to take into account </a:t>
            </a:r>
            <a:r>
              <a:rPr lang="en-US" altLang="zh-CN" dirty="0">
                <a:solidFill>
                  <a:srgbClr val="FF0000"/>
                </a:solidFill>
              </a:rPr>
              <a:t>both </a:t>
            </a:r>
            <a:r>
              <a:rPr lang="en-US" altLang="zh-CN" dirty="0"/>
              <a:t>differentiated component aggregation and fine-grained personalized update strategy. </a:t>
            </a:r>
            <a:endParaRPr lang="zh-CN" altLang="en-US" dirty="0"/>
          </a:p>
        </p:txBody>
      </p:sp>
      <p:sp>
        <p:nvSpPr>
          <p:cNvPr id="11" name="文本框 10">
            <a:extLst>
              <a:ext uri="{FF2B5EF4-FFF2-40B4-BE49-F238E27FC236}">
                <a16:creationId xmlns:a16="http://schemas.microsoft.com/office/drawing/2014/main" id="{AD26A15F-9309-4702-BA46-5CF127FD5A5C}"/>
              </a:ext>
            </a:extLst>
          </p:cNvPr>
          <p:cNvSpPr txBox="1"/>
          <p:nvPr/>
        </p:nvSpPr>
        <p:spPr>
          <a:xfrm>
            <a:off x="0" y="3292415"/>
            <a:ext cx="1871025" cy="400110"/>
          </a:xfrm>
          <a:prstGeom prst="rect">
            <a:avLst/>
          </a:prstGeom>
          <a:noFill/>
        </p:spPr>
        <p:txBody>
          <a:bodyPr wrap="none" rtlCol="0">
            <a:spAutoFit/>
          </a:bodyPr>
          <a:lstStyle>
            <a:defPPr>
              <a:defRPr lang="zh-CN"/>
            </a:defPPr>
            <a:lvl1pPr>
              <a:defRPr sz="2000"/>
            </a:lvl1pPr>
          </a:lstStyle>
          <a:p>
            <a:pPr marL="342900" indent="-342900">
              <a:buFont typeface="Wingdings" panose="05000000000000000000" pitchFamily="2" charset="2"/>
              <a:buChar char="Ø"/>
            </a:pPr>
            <a:r>
              <a:rPr lang="zh-CN" altLang="en-US" dirty="0">
                <a:solidFill>
                  <a:srgbClr val="00B050"/>
                </a:solidFill>
                <a:latin typeface="黑体" panose="02010609060101010101" pitchFamily="49" charset="-122"/>
                <a:ea typeface="黑体" panose="02010609060101010101" pitchFamily="49" charset="-122"/>
              </a:rPr>
              <a:t>作者自评：</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67082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5BAAC5-3E6D-47CC-86B1-B9DBDA2B5E43}"/>
              </a:ext>
            </a:extLst>
          </p:cNvPr>
          <p:cNvSpPr>
            <a:spLocks noGrp="1"/>
          </p:cNvSpPr>
          <p:nvPr>
            <p:ph type="sldNum" sz="quarter" idx="12"/>
          </p:nvPr>
        </p:nvSpPr>
        <p:spPr/>
        <p:txBody>
          <a:bodyPr/>
          <a:lstStyle/>
          <a:p>
            <a:fld id="{2515AB8F-1C56-49E9-90C8-78D22B0C1B97}" type="slidenum">
              <a:rPr lang="zh-CN" altLang="en-US" smtClean="0"/>
              <a:pPr/>
              <a:t>27</a:t>
            </a:fld>
            <a:endParaRPr lang="zh-CN" altLang="en-US" dirty="0"/>
          </a:p>
        </p:txBody>
      </p:sp>
      <p:sp>
        <p:nvSpPr>
          <p:cNvPr id="3" name="标题 2">
            <a:extLst>
              <a:ext uri="{FF2B5EF4-FFF2-40B4-BE49-F238E27FC236}">
                <a16:creationId xmlns:a16="http://schemas.microsoft.com/office/drawing/2014/main" id="{869126A7-6A0E-47F1-BB27-17C346579FAD}"/>
              </a:ext>
            </a:extLst>
          </p:cNvPr>
          <p:cNvSpPr>
            <a:spLocks noGrp="1"/>
          </p:cNvSpPr>
          <p:nvPr>
            <p:ph type="title"/>
          </p:nvPr>
        </p:nvSpPr>
        <p:spPr/>
        <p:txBody>
          <a:bodyPr>
            <a:normAutofit fontScale="90000"/>
          </a:bodyPr>
          <a:lstStyle/>
          <a:p>
            <a:r>
              <a:rPr lang="en-US" altLang="zh-CN" dirty="0"/>
              <a:t>D</a:t>
            </a:r>
            <a:r>
              <a:rPr lang="en-US" altLang="zh-CN" sz="3600" dirty="0"/>
              <a:t>ifferentiated component aggregation</a:t>
            </a:r>
            <a:endParaRPr lang="zh-CN" altLang="en-US" dirty="0"/>
          </a:p>
        </p:txBody>
      </p:sp>
      <p:sp>
        <p:nvSpPr>
          <p:cNvPr id="7" name="矩形 6">
            <a:extLst>
              <a:ext uri="{FF2B5EF4-FFF2-40B4-BE49-F238E27FC236}">
                <a16:creationId xmlns:a16="http://schemas.microsoft.com/office/drawing/2014/main" id="{1D6CDF35-806D-459C-BE3A-3A41038F165B}"/>
              </a:ext>
            </a:extLst>
          </p:cNvPr>
          <p:cNvSpPr/>
          <p:nvPr/>
        </p:nvSpPr>
        <p:spPr>
          <a:xfrm>
            <a:off x="2859932" y="2684834"/>
            <a:ext cx="505838" cy="3112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FA7F8A1-DB85-4E52-A41F-7DA885B79AC6}"/>
              </a:ext>
            </a:extLst>
          </p:cNvPr>
          <p:cNvSpPr txBox="1"/>
          <p:nvPr/>
        </p:nvSpPr>
        <p:spPr>
          <a:xfrm>
            <a:off x="507421" y="1218388"/>
            <a:ext cx="4877810"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dirty="0"/>
              <a:t>Aggregation for public components</a:t>
            </a:r>
            <a:endParaRPr lang="zh-CN" altLang="en-US" sz="2000" dirty="0"/>
          </a:p>
        </p:txBody>
      </p:sp>
      <p:sp>
        <p:nvSpPr>
          <p:cNvPr id="5" name="文本框 4">
            <a:extLst>
              <a:ext uri="{FF2B5EF4-FFF2-40B4-BE49-F238E27FC236}">
                <a16:creationId xmlns:a16="http://schemas.microsoft.com/office/drawing/2014/main" id="{B3D944AB-04D2-4FEB-AA5E-3E6570B580BA}"/>
              </a:ext>
            </a:extLst>
          </p:cNvPr>
          <p:cNvSpPr txBox="1"/>
          <p:nvPr/>
        </p:nvSpPr>
        <p:spPr>
          <a:xfrm>
            <a:off x="875489" y="1692512"/>
            <a:ext cx="9791078"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solidFill>
                  <a:srgbClr val="FF0000"/>
                </a:solidFill>
              </a:rPr>
              <a:t>weighted aggregation </a:t>
            </a:r>
            <a:r>
              <a:rPr lang="en-US" altLang="zh-CN" dirty="0"/>
              <a:t>of the same attribute to obtain the global public components</a:t>
            </a:r>
            <a:endParaRPr lang="zh-CN" altLang="en-US" dirty="0"/>
          </a:p>
        </p:txBody>
      </p:sp>
      <p:sp>
        <p:nvSpPr>
          <p:cNvPr id="8" name="文本框 7">
            <a:extLst>
              <a:ext uri="{FF2B5EF4-FFF2-40B4-BE49-F238E27FC236}">
                <a16:creationId xmlns:a16="http://schemas.microsoft.com/office/drawing/2014/main" id="{B11A4C0C-610F-4ABE-9E51-E8061FDBD813}"/>
              </a:ext>
            </a:extLst>
          </p:cNvPr>
          <p:cNvSpPr txBox="1"/>
          <p:nvPr/>
        </p:nvSpPr>
        <p:spPr>
          <a:xfrm>
            <a:off x="875489" y="2252621"/>
            <a:ext cx="10749064"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fuse each knowledge vector that represents knowledge information on attribute k from clients </a:t>
            </a:r>
            <a:r>
              <a:rPr lang="en-US" altLang="zh-CN" dirty="0" err="1"/>
              <a:t>i</a:t>
            </a:r>
            <a:r>
              <a:rPr lang="en-US" altLang="zh-CN" dirty="0"/>
              <a:t> in reference to both </a:t>
            </a:r>
            <a:r>
              <a:rPr lang="en-US" altLang="zh-CN" dirty="0">
                <a:solidFill>
                  <a:srgbClr val="FF0000"/>
                </a:solidFill>
              </a:rPr>
              <a:t>the number of iterations </a:t>
            </a:r>
            <a:r>
              <a:rPr lang="en-US" altLang="zh-CN" dirty="0"/>
              <a:t>on attribute k as well as the </a:t>
            </a:r>
            <a:r>
              <a:rPr lang="en-US" altLang="zh-CN" dirty="0">
                <a:solidFill>
                  <a:srgbClr val="FF0000"/>
                </a:solidFill>
              </a:rPr>
              <a:t>local validation accuracy</a:t>
            </a:r>
            <a:endParaRPr lang="zh-CN" altLang="en-US" dirty="0">
              <a:solidFill>
                <a:srgbClr val="FF0000"/>
              </a:solidFill>
            </a:endParaRPr>
          </a:p>
        </p:txBody>
      </p:sp>
      <p:pic>
        <p:nvPicPr>
          <p:cNvPr id="9" name="图片 8">
            <a:extLst>
              <a:ext uri="{FF2B5EF4-FFF2-40B4-BE49-F238E27FC236}">
                <a16:creationId xmlns:a16="http://schemas.microsoft.com/office/drawing/2014/main" id="{9BB6ABD9-8741-4E41-A768-C102901D54EA}"/>
              </a:ext>
            </a:extLst>
          </p:cNvPr>
          <p:cNvPicPr>
            <a:picLocks noChangeAspect="1"/>
          </p:cNvPicPr>
          <p:nvPr/>
        </p:nvPicPr>
        <p:blipFill>
          <a:blip r:embed="rId2"/>
          <a:stretch>
            <a:fillRect/>
          </a:stretch>
        </p:blipFill>
        <p:spPr>
          <a:xfrm>
            <a:off x="3138131" y="3231477"/>
            <a:ext cx="5265794" cy="1047174"/>
          </a:xfrm>
          <a:prstGeom prst="rect">
            <a:avLst/>
          </a:prstGeom>
        </p:spPr>
      </p:pic>
      <p:sp>
        <p:nvSpPr>
          <p:cNvPr id="10" name="文本框 9">
            <a:extLst>
              <a:ext uri="{FF2B5EF4-FFF2-40B4-BE49-F238E27FC236}">
                <a16:creationId xmlns:a16="http://schemas.microsoft.com/office/drawing/2014/main" id="{A9FB4DDF-40F7-4FDE-B65B-60CF83B8EAA1}"/>
              </a:ext>
            </a:extLst>
          </p:cNvPr>
          <p:cNvSpPr txBox="1"/>
          <p:nvPr/>
        </p:nvSpPr>
        <p:spPr>
          <a:xfrm>
            <a:off x="507421" y="4429899"/>
            <a:ext cx="4966873" cy="400110"/>
          </a:xfrm>
          <a:prstGeom prst="rect">
            <a:avLst/>
          </a:prstGeom>
          <a:noFill/>
        </p:spPr>
        <p:txBody>
          <a:bodyPr wrap="none" rtlCol="0">
            <a:spAutoFit/>
          </a:bodyPr>
          <a:lstStyle>
            <a:defPPr>
              <a:defRPr lang="zh-CN"/>
            </a:defPPr>
            <a:lvl1pPr marL="285750" indent="-285750">
              <a:buFont typeface="Wingdings" panose="05000000000000000000" pitchFamily="2" charset="2"/>
              <a:buChar char="Ø"/>
              <a:defRPr sz="2000"/>
            </a:lvl1pPr>
          </a:lstStyle>
          <a:p>
            <a:r>
              <a:rPr lang="en-US" altLang="zh-CN" dirty="0"/>
              <a:t>Aggregation for private components</a:t>
            </a:r>
            <a:endParaRPr lang="zh-CN" altLang="en-US" dirty="0"/>
          </a:p>
        </p:txBody>
      </p:sp>
      <p:sp>
        <p:nvSpPr>
          <p:cNvPr id="11" name="文本框 10">
            <a:extLst>
              <a:ext uri="{FF2B5EF4-FFF2-40B4-BE49-F238E27FC236}">
                <a16:creationId xmlns:a16="http://schemas.microsoft.com/office/drawing/2014/main" id="{CD1E2AB9-470C-4955-BD19-F89B4341A90E}"/>
              </a:ext>
            </a:extLst>
          </p:cNvPr>
          <p:cNvSpPr txBox="1"/>
          <p:nvPr/>
        </p:nvSpPr>
        <p:spPr>
          <a:xfrm>
            <a:off x="875106" y="5112937"/>
            <a:ext cx="5352684"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t>further clustering with all the cluster centers</a:t>
            </a:r>
            <a:endParaRPr lang="zh-CN" altLang="en-US" dirty="0"/>
          </a:p>
        </p:txBody>
      </p:sp>
    </p:spTree>
    <p:extLst>
      <p:ext uri="{BB962C8B-B14F-4D97-AF65-F5344CB8AC3E}">
        <p14:creationId xmlns:p14="http://schemas.microsoft.com/office/powerpoint/2010/main" val="3361323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375CA6-8FC4-4D1B-805E-5984AD9F62DD}"/>
              </a:ext>
            </a:extLst>
          </p:cNvPr>
          <p:cNvSpPr>
            <a:spLocks noGrp="1"/>
          </p:cNvSpPr>
          <p:nvPr>
            <p:ph type="sldNum" sz="quarter" idx="12"/>
          </p:nvPr>
        </p:nvSpPr>
        <p:spPr/>
        <p:txBody>
          <a:bodyPr/>
          <a:lstStyle/>
          <a:p>
            <a:fld id="{2515AB8F-1C56-49E9-90C8-78D22B0C1B97}" type="slidenum">
              <a:rPr lang="zh-CN" altLang="en-US" smtClean="0"/>
              <a:pPr/>
              <a:t>28</a:t>
            </a:fld>
            <a:endParaRPr lang="zh-CN" altLang="en-US" dirty="0"/>
          </a:p>
        </p:txBody>
      </p:sp>
      <p:sp>
        <p:nvSpPr>
          <p:cNvPr id="3" name="标题 2">
            <a:extLst>
              <a:ext uri="{FF2B5EF4-FFF2-40B4-BE49-F238E27FC236}">
                <a16:creationId xmlns:a16="http://schemas.microsoft.com/office/drawing/2014/main" id="{32316560-73C3-4150-BCD1-EFCDC8861C1C}"/>
              </a:ext>
            </a:extLst>
          </p:cNvPr>
          <p:cNvSpPr>
            <a:spLocks noGrp="1"/>
          </p:cNvSpPr>
          <p:nvPr>
            <p:ph type="title"/>
          </p:nvPr>
        </p:nvSpPr>
        <p:spPr/>
        <p:txBody>
          <a:bodyPr>
            <a:normAutofit/>
          </a:bodyPr>
          <a:lstStyle/>
          <a:p>
            <a:r>
              <a:rPr lang="en-US" altLang="zh-CN" dirty="0"/>
              <a:t>F</a:t>
            </a:r>
            <a:r>
              <a:rPr lang="en-US" altLang="zh-CN" sz="3600" dirty="0"/>
              <a:t>ine-grained personalized update</a:t>
            </a:r>
            <a:endParaRPr lang="zh-CN" altLang="en-US" dirty="0"/>
          </a:p>
        </p:txBody>
      </p:sp>
      <p:sp>
        <p:nvSpPr>
          <p:cNvPr id="6" name="矩形 5">
            <a:extLst>
              <a:ext uri="{FF2B5EF4-FFF2-40B4-BE49-F238E27FC236}">
                <a16:creationId xmlns:a16="http://schemas.microsoft.com/office/drawing/2014/main" id="{9E89582C-131C-47F0-8B73-9A42972274AF}"/>
              </a:ext>
            </a:extLst>
          </p:cNvPr>
          <p:cNvSpPr/>
          <p:nvPr/>
        </p:nvSpPr>
        <p:spPr>
          <a:xfrm>
            <a:off x="2607013" y="1741251"/>
            <a:ext cx="321013" cy="1556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210D957-12D8-463D-85B6-099637CD87DE}"/>
              </a:ext>
            </a:extLst>
          </p:cNvPr>
          <p:cNvSpPr txBox="1"/>
          <p:nvPr/>
        </p:nvSpPr>
        <p:spPr>
          <a:xfrm>
            <a:off x="428017" y="1364493"/>
            <a:ext cx="10081239" cy="707886"/>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t>For public component: client </a:t>
            </a:r>
            <a:r>
              <a:rPr lang="en-US" altLang="zh-CN" sz="2000" dirty="0" err="1"/>
              <a:t>i</a:t>
            </a:r>
            <a:r>
              <a:rPr lang="en-US" altLang="zh-CN" sz="2000" dirty="0"/>
              <a:t> add the local attribute knowledge vector and the global attribute knowledge on attribute k via the </a:t>
            </a:r>
            <a:r>
              <a:rPr lang="en-US" altLang="zh-CN" sz="2000" dirty="0">
                <a:solidFill>
                  <a:srgbClr val="FF0000"/>
                </a:solidFill>
              </a:rPr>
              <a:t>corresponding accuracy</a:t>
            </a:r>
            <a:endParaRPr lang="zh-CN" altLang="en-US" sz="2000" dirty="0">
              <a:solidFill>
                <a:srgbClr val="FF0000"/>
              </a:solidFill>
            </a:endParaRPr>
          </a:p>
        </p:txBody>
      </p:sp>
      <p:pic>
        <p:nvPicPr>
          <p:cNvPr id="7" name="图片 6">
            <a:extLst>
              <a:ext uri="{FF2B5EF4-FFF2-40B4-BE49-F238E27FC236}">
                <a16:creationId xmlns:a16="http://schemas.microsoft.com/office/drawing/2014/main" id="{DDF96920-A8B9-4CF1-A579-386B8545B76F}"/>
              </a:ext>
            </a:extLst>
          </p:cNvPr>
          <p:cNvPicPr>
            <a:picLocks noChangeAspect="1"/>
          </p:cNvPicPr>
          <p:nvPr/>
        </p:nvPicPr>
        <p:blipFill>
          <a:blip r:embed="rId2"/>
          <a:stretch>
            <a:fillRect/>
          </a:stretch>
        </p:blipFill>
        <p:spPr>
          <a:xfrm>
            <a:off x="3005139" y="2202624"/>
            <a:ext cx="5431082" cy="765771"/>
          </a:xfrm>
          <a:prstGeom prst="rect">
            <a:avLst/>
          </a:prstGeom>
        </p:spPr>
      </p:pic>
      <p:sp>
        <p:nvSpPr>
          <p:cNvPr id="8" name="文本框 7">
            <a:extLst>
              <a:ext uri="{FF2B5EF4-FFF2-40B4-BE49-F238E27FC236}">
                <a16:creationId xmlns:a16="http://schemas.microsoft.com/office/drawing/2014/main" id="{977C87D2-324C-483A-9FE1-72EA24D26650}"/>
              </a:ext>
            </a:extLst>
          </p:cNvPr>
          <p:cNvSpPr txBox="1"/>
          <p:nvPr/>
        </p:nvSpPr>
        <p:spPr>
          <a:xfrm>
            <a:off x="424775" y="3658606"/>
            <a:ext cx="11342450" cy="707886"/>
          </a:xfrm>
          <a:prstGeom prst="rect">
            <a:avLst/>
          </a:prstGeom>
          <a:noFill/>
        </p:spPr>
        <p:txBody>
          <a:bodyPr wrap="square" rtlCol="0">
            <a:spAutoFit/>
          </a:bodyPr>
          <a:lstStyle>
            <a:defPPr>
              <a:defRPr lang="zh-CN"/>
            </a:defPPr>
            <a:lvl1pPr marL="285750" indent="-285750">
              <a:buFont typeface="Wingdings" panose="05000000000000000000" pitchFamily="2" charset="2"/>
              <a:buChar char="Ø"/>
              <a:defRPr sz="2000"/>
            </a:lvl1pPr>
          </a:lstStyle>
          <a:p>
            <a:r>
              <a:rPr lang="en-US" altLang="zh-CN" dirty="0"/>
              <a:t>For private component: the client </a:t>
            </a:r>
            <a:r>
              <a:rPr lang="en-US" altLang="zh-CN" dirty="0" err="1"/>
              <a:t>i</a:t>
            </a:r>
            <a:r>
              <a:rPr lang="en-US" altLang="zh-CN" dirty="0"/>
              <a:t> </a:t>
            </a:r>
            <a:r>
              <a:rPr lang="en-US" altLang="zh-CN" dirty="0">
                <a:solidFill>
                  <a:srgbClr val="FF0000"/>
                </a:solidFill>
              </a:rPr>
              <a:t>distance weighted </a:t>
            </a:r>
            <a:r>
              <a:rPr lang="en-US" altLang="zh-CN" dirty="0"/>
              <a:t>update new representation with the affects of </a:t>
            </a:r>
            <a:r>
              <a:rPr lang="en-US" altLang="zh-CN" dirty="0">
                <a:solidFill>
                  <a:srgbClr val="FF0000"/>
                </a:solidFill>
              </a:rPr>
              <a:t>all global cluster centers</a:t>
            </a:r>
            <a:endParaRPr lang="zh-CN" altLang="en-US" dirty="0">
              <a:solidFill>
                <a:srgbClr val="FF0000"/>
              </a:solidFill>
            </a:endParaRPr>
          </a:p>
        </p:txBody>
      </p:sp>
      <p:pic>
        <p:nvPicPr>
          <p:cNvPr id="9" name="图片 8">
            <a:extLst>
              <a:ext uri="{FF2B5EF4-FFF2-40B4-BE49-F238E27FC236}">
                <a16:creationId xmlns:a16="http://schemas.microsoft.com/office/drawing/2014/main" id="{381805E7-E813-4707-B460-4B3BC3483D97}"/>
              </a:ext>
            </a:extLst>
          </p:cNvPr>
          <p:cNvPicPr>
            <a:picLocks noChangeAspect="1"/>
          </p:cNvPicPr>
          <p:nvPr/>
        </p:nvPicPr>
        <p:blipFill>
          <a:blip r:embed="rId3"/>
          <a:stretch>
            <a:fillRect/>
          </a:stretch>
        </p:blipFill>
        <p:spPr>
          <a:xfrm>
            <a:off x="2928026" y="4366492"/>
            <a:ext cx="5731647" cy="1509847"/>
          </a:xfrm>
          <a:prstGeom prst="rect">
            <a:avLst/>
          </a:prstGeom>
        </p:spPr>
      </p:pic>
    </p:spTree>
    <p:extLst>
      <p:ext uri="{BB962C8B-B14F-4D97-AF65-F5344CB8AC3E}">
        <p14:creationId xmlns:p14="http://schemas.microsoft.com/office/powerpoint/2010/main" val="3897642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FB6312-5604-4B00-9860-E631B5244AC0}"/>
              </a:ext>
            </a:extLst>
          </p:cNvPr>
          <p:cNvSpPr>
            <a:spLocks noGrp="1"/>
          </p:cNvSpPr>
          <p:nvPr>
            <p:ph type="sldNum" sz="quarter" idx="12"/>
          </p:nvPr>
        </p:nvSpPr>
        <p:spPr/>
        <p:txBody>
          <a:bodyPr/>
          <a:lstStyle/>
          <a:p>
            <a:fld id="{2515AB8F-1C56-49E9-90C8-78D22B0C1B97}" type="slidenum">
              <a:rPr lang="zh-CN" altLang="en-US" smtClean="0"/>
              <a:pPr/>
              <a:t>29</a:t>
            </a:fld>
            <a:endParaRPr lang="zh-CN" altLang="en-US" dirty="0"/>
          </a:p>
        </p:txBody>
      </p:sp>
      <p:sp>
        <p:nvSpPr>
          <p:cNvPr id="3" name="标题 2">
            <a:extLst>
              <a:ext uri="{FF2B5EF4-FFF2-40B4-BE49-F238E27FC236}">
                <a16:creationId xmlns:a16="http://schemas.microsoft.com/office/drawing/2014/main" id="{D0F802DB-FC07-4BD1-942A-069E53CB638C}"/>
              </a:ext>
            </a:extLst>
          </p:cNvPr>
          <p:cNvSpPr>
            <a:spLocks noGrp="1"/>
          </p:cNvSpPr>
          <p:nvPr>
            <p:ph type="title"/>
          </p:nvPr>
        </p:nvSpPr>
        <p:spPr/>
        <p:txBody>
          <a:bodyPr/>
          <a:lstStyle/>
          <a:p>
            <a:r>
              <a:rPr lang="zh-CN" altLang="en-US" dirty="0"/>
              <a:t>实验设置</a:t>
            </a:r>
          </a:p>
        </p:txBody>
      </p:sp>
      <p:sp>
        <p:nvSpPr>
          <p:cNvPr id="4" name="文本框 3">
            <a:extLst>
              <a:ext uri="{FF2B5EF4-FFF2-40B4-BE49-F238E27FC236}">
                <a16:creationId xmlns:a16="http://schemas.microsoft.com/office/drawing/2014/main" id="{D5FCD6C2-9CF7-4902-BAEA-08598B29CF66}"/>
              </a:ext>
            </a:extLst>
          </p:cNvPr>
          <p:cNvSpPr txBox="1"/>
          <p:nvPr/>
        </p:nvSpPr>
        <p:spPr>
          <a:xfrm>
            <a:off x="416689" y="1076442"/>
            <a:ext cx="1954381"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rPr>
              <a:t>实验环境</a:t>
            </a:r>
          </a:p>
        </p:txBody>
      </p:sp>
      <p:sp>
        <p:nvSpPr>
          <p:cNvPr id="8" name="文本框 7">
            <a:extLst>
              <a:ext uri="{FF2B5EF4-FFF2-40B4-BE49-F238E27FC236}">
                <a16:creationId xmlns:a16="http://schemas.microsoft.com/office/drawing/2014/main" id="{7DB304A7-16BE-408F-9EE9-06B82F9B2F99}"/>
              </a:ext>
            </a:extLst>
          </p:cNvPr>
          <p:cNvSpPr txBox="1"/>
          <p:nvPr/>
        </p:nvSpPr>
        <p:spPr>
          <a:xfrm>
            <a:off x="416688" y="3814045"/>
            <a:ext cx="1954381"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rPr>
              <a:t>评价指标</a:t>
            </a:r>
          </a:p>
        </p:txBody>
      </p:sp>
      <p:sp>
        <p:nvSpPr>
          <p:cNvPr id="9" name="文本框 8">
            <a:extLst>
              <a:ext uri="{FF2B5EF4-FFF2-40B4-BE49-F238E27FC236}">
                <a16:creationId xmlns:a16="http://schemas.microsoft.com/office/drawing/2014/main" id="{3CE8D5E8-1B6E-4E99-B469-7797C86F2650}"/>
              </a:ext>
            </a:extLst>
          </p:cNvPr>
          <p:cNvSpPr txBox="1"/>
          <p:nvPr/>
        </p:nvSpPr>
        <p:spPr>
          <a:xfrm>
            <a:off x="719846" y="4692507"/>
            <a:ext cx="3883435" cy="400110"/>
          </a:xfrm>
          <a:prstGeom prst="rect">
            <a:avLst/>
          </a:prstGeom>
          <a:noFill/>
        </p:spPr>
        <p:txBody>
          <a:bodyPr wrap="none" rtlCol="0">
            <a:spAutoFit/>
          </a:bodyPr>
          <a:lstStyle/>
          <a:p>
            <a:pPr marL="342900" indent="-342900">
              <a:buClr>
                <a:schemeClr val="accent3">
                  <a:lumMod val="60000"/>
                  <a:lumOff val="40000"/>
                </a:schemeClr>
              </a:buClr>
              <a:buFont typeface="Wingdings" panose="05000000000000000000" pitchFamily="2" charset="2"/>
              <a:buChar char="n"/>
            </a:pPr>
            <a:r>
              <a:rPr lang="en-US" altLang="zh-CN" sz="2000" dirty="0"/>
              <a:t>Mean Absolute Error (MAE)</a:t>
            </a:r>
            <a:endParaRPr lang="zh-CN" altLang="en-US" sz="2000" dirty="0"/>
          </a:p>
        </p:txBody>
      </p:sp>
      <p:sp>
        <p:nvSpPr>
          <p:cNvPr id="11" name="文本框 10">
            <a:extLst>
              <a:ext uri="{FF2B5EF4-FFF2-40B4-BE49-F238E27FC236}">
                <a16:creationId xmlns:a16="http://schemas.microsoft.com/office/drawing/2014/main" id="{DBFC2CF3-2FFF-4892-942B-15366B8F897C}"/>
              </a:ext>
            </a:extLst>
          </p:cNvPr>
          <p:cNvSpPr txBox="1"/>
          <p:nvPr/>
        </p:nvSpPr>
        <p:spPr>
          <a:xfrm>
            <a:off x="719846" y="1612009"/>
            <a:ext cx="9075907" cy="646331"/>
          </a:xfrm>
          <a:prstGeom prst="rect">
            <a:avLst/>
          </a:prstGeom>
          <a:noFill/>
        </p:spPr>
        <p:txBody>
          <a:bodyPr wrap="square" rtlCol="0">
            <a:spAutoFit/>
          </a:bodyPr>
          <a:lstStyle/>
          <a:p>
            <a:r>
              <a:rPr lang="en-US" altLang="zh-CN" dirty="0"/>
              <a:t>implemented by </a:t>
            </a:r>
            <a:r>
              <a:rPr lang="en-US" altLang="zh-CN" dirty="0" err="1"/>
              <a:t>PyTorch</a:t>
            </a:r>
            <a:r>
              <a:rPr lang="en-US" altLang="zh-CN" dirty="0"/>
              <a:t>, and trained on a Linux server with two NVIDIA Tesla K80 GPUs and 256G memory</a:t>
            </a:r>
            <a:endParaRPr lang="zh-CN" altLang="en-US" dirty="0"/>
          </a:p>
        </p:txBody>
      </p:sp>
      <p:sp>
        <p:nvSpPr>
          <p:cNvPr id="12" name="文本框 11">
            <a:extLst>
              <a:ext uri="{FF2B5EF4-FFF2-40B4-BE49-F238E27FC236}">
                <a16:creationId xmlns:a16="http://schemas.microsoft.com/office/drawing/2014/main" id="{2DF5F964-B6CE-4672-A670-E84CA61F898F}"/>
              </a:ext>
            </a:extLst>
          </p:cNvPr>
          <p:cNvSpPr txBox="1"/>
          <p:nvPr/>
        </p:nvSpPr>
        <p:spPr>
          <a:xfrm>
            <a:off x="416689" y="2190710"/>
            <a:ext cx="2186817"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en-US" altLang="zh-CN" sz="2800" b="1" dirty="0">
                <a:solidFill>
                  <a:srgbClr val="002060"/>
                </a:solidFill>
                <a:latin typeface="微软雅黑" panose="020B0503020204020204" pitchFamily="34" charset="-122"/>
                <a:ea typeface="微软雅黑" panose="020B0503020204020204" pitchFamily="34" charset="-122"/>
                <a:cs typeface="+mj-cs"/>
              </a:rPr>
              <a:t>Baselines</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54C91867-90EE-4836-AF76-8F6CC93EA773}"/>
              </a:ext>
            </a:extLst>
          </p:cNvPr>
          <p:cNvSpPr/>
          <p:nvPr/>
        </p:nvSpPr>
        <p:spPr>
          <a:xfrm>
            <a:off x="1091255" y="3305227"/>
            <a:ext cx="844549" cy="311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0CDE40A-C4A4-413C-9D8F-A58E5A6436F0}"/>
              </a:ext>
            </a:extLst>
          </p:cNvPr>
          <p:cNvSpPr txBox="1"/>
          <p:nvPr/>
        </p:nvSpPr>
        <p:spPr>
          <a:xfrm>
            <a:off x="654768" y="5986450"/>
            <a:ext cx="530915" cy="461665"/>
          </a:xfrm>
          <a:prstGeom prst="rect">
            <a:avLst/>
          </a:prstGeom>
          <a:noFill/>
        </p:spPr>
        <p:txBody>
          <a:bodyPr wrap="none" rtlCol="0">
            <a:spAutoFit/>
          </a:bodyPr>
          <a:lstStyle/>
          <a:p>
            <a:pPr marL="342900" indent="-342900">
              <a:buClr>
                <a:schemeClr val="accent3">
                  <a:lumMod val="60000"/>
                  <a:lumOff val="40000"/>
                </a:schemeClr>
              </a:buClr>
              <a:buFont typeface="Wingdings" panose="05000000000000000000" pitchFamily="2" charset="2"/>
              <a:buChar char="n"/>
            </a:pPr>
            <a:endParaRPr lang="zh-CN" altLang="en-US" sz="2400" dirty="0"/>
          </a:p>
        </p:txBody>
      </p:sp>
      <p:sp>
        <p:nvSpPr>
          <p:cNvPr id="16" name="文本框 15">
            <a:extLst>
              <a:ext uri="{FF2B5EF4-FFF2-40B4-BE49-F238E27FC236}">
                <a16:creationId xmlns:a16="http://schemas.microsoft.com/office/drawing/2014/main" id="{28DB5D1B-AFF5-4A38-A87C-FD175D6980E6}"/>
              </a:ext>
            </a:extLst>
          </p:cNvPr>
          <p:cNvSpPr txBox="1"/>
          <p:nvPr/>
        </p:nvSpPr>
        <p:spPr>
          <a:xfrm>
            <a:off x="719846" y="5092617"/>
            <a:ext cx="4505464" cy="400110"/>
          </a:xfrm>
          <a:prstGeom prst="rect">
            <a:avLst/>
          </a:prstGeom>
          <a:noFill/>
        </p:spPr>
        <p:txBody>
          <a:bodyPr wrap="none" rtlCol="0">
            <a:spAutoFit/>
          </a:bodyPr>
          <a:lstStyle>
            <a:defPPr>
              <a:defRPr lang="zh-CN"/>
            </a:defPPr>
            <a:lvl1pPr marL="342900" indent="-342900">
              <a:buClr>
                <a:schemeClr val="accent3">
                  <a:lumMod val="60000"/>
                  <a:lumOff val="40000"/>
                </a:schemeClr>
              </a:buClr>
              <a:buFont typeface="Wingdings" panose="05000000000000000000" pitchFamily="2" charset="2"/>
              <a:buChar char="n"/>
              <a:defRPr sz="2000"/>
            </a:lvl1pPr>
          </a:lstStyle>
          <a:p>
            <a:r>
              <a:rPr lang="en-US" altLang="zh-CN" dirty="0"/>
              <a:t>Root Mean Square Error (RMSE) </a:t>
            </a:r>
            <a:endParaRPr lang="zh-CN" altLang="en-US" dirty="0"/>
          </a:p>
        </p:txBody>
      </p:sp>
      <p:sp>
        <p:nvSpPr>
          <p:cNvPr id="18" name="文本框 17">
            <a:extLst>
              <a:ext uri="{FF2B5EF4-FFF2-40B4-BE49-F238E27FC236}">
                <a16:creationId xmlns:a16="http://schemas.microsoft.com/office/drawing/2014/main" id="{198E50CF-5294-49FC-8B00-2DF73EABDB7D}"/>
              </a:ext>
            </a:extLst>
          </p:cNvPr>
          <p:cNvSpPr txBox="1"/>
          <p:nvPr/>
        </p:nvSpPr>
        <p:spPr>
          <a:xfrm>
            <a:off x="719846" y="5458119"/>
            <a:ext cx="4092852" cy="400110"/>
          </a:xfrm>
          <a:prstGeom prst="rect">
            <a:avLst/>
          </a:prstGeom>
          <a:noFill/>
        </p:spPr>
        <p:txBody>
          <a:bodyPr wrap="none" rtlCol="0">
            <a:spAutoFit/>
          </a:bodyPr>
          <a:lstStyle>
            <a:defPPr>
              <a:defRPr lang="zh-CN"/>
            </a:defPPr>
            <a:lvl1pPr marL="342900" indent="-342900">
              <a:buClr>
                <a:schemeClr val="accent3">
                  <a:lumMod val="60000"/>
                  <a:lumOff val="40000"/>
                </a:schemeClr>
              </a:buClr>
              <a:buFont typeface="Wingdings" panose="05000000000000000000" pitchFamily="2" charset="2"/>
              <a:buChar char="n"/>
              <a:defRPr sz="2000"/>
            </a:lvl1pPr>
          </a:lstStyle>
          <a:p>
            <a:r>
              <a:rPr lang="en-US" altLang="zh-CN" dirty="0"/>
              <a:t>Degree of Agreement (DOA) </a:t>
            </a:r>
            <a:endParaRPr lang="zh-CN" altLang="en-US" dirty="0"/>
          </a:p>
        </p:txBody>
      </p:sp>
      <p:sp>
        <p:nvSpPr>
          <p:cNvPr id="5" name="文本框 4">
            <a:extLst>
              <a:ext uri="{FF2B5EF4-FFF2-40B4-BE49-F238E27FC236}">
                <a16:creationId xmlns:a16="http://schemas.microsoft.com/office/drawing/2014/main" id="{FE2C27F3-BF6D-42D4-B26B-BF98DF6BDDBD}"/>
              </a:ext>
            </a:extLst>
          </p:cNvPr>
          <p:cNvSpPr txBox="1"/>
          <p:nvPr/>
        </p:nvSpPr>
        <p:spPr>
          <a:xfrm>
            <a:off x="719846" y="2674624"/>
            <a:ext cx="3478837" cy="369332"/>
          </a:xfrm>
          <a:prstGeom prst="rect">
            <a:avLst/>
          </a:prstGeom>
          <a:noFill/>
        </p:spPr>
        <p:txBody>
          <a:bodyPr wrap="none" rtlCol="0">
            <a:spAutoFit/>
          </a:bodyPr>
          <a:lstStyle/>
          <a:p>
            <a:pPr marL="285750" indent="-285750">
              <a:buFont typeface="Wingdings" panose="05000000000000000000" pitchFamily="2" charset="2"/>
              <a:buChar char="u"/>
            </a:pPr>
            <a:r>
              <a:rPr lang="en-US" altLang="zh-CN" dirty="0"/>
              <a:t>Centrally training methods:</a:t>
            </a:r>
            <a:endParaRPr lang="zh-CN" altLang="en-US" dirty="0"/>
          </a:p>
        </p:txBody>
      </p:sp>
      <p:sp>
        <p:nvSpPr>
          <p:cNvPr id="6" name="文本框 5">
            <a:extLst>
              <a:ext uri="{FF2B5EF4-FFF2-40B4-BE49-F238E27FC236}">
                <a16:creationId xmlns:a16="http://schemas.microsoft.com/office/drawing/2014/main" id="{4E17C8AB-3A8B-410F-A841-96AAD4852FD9}"/>
              </a:ext>
            </a:extLst>
          </p:cNvPr>
          <p:cNvSpPr txBox="1"/>
          <p:nvPr/>
        </p:nvSpPr>
        <p:spPr>
          <a:xfrm>
            <a:off x="4099028" y="2697732"/>
            <a:ext cx="931665" cy="369332"/>
          </a:xfrm>
          <a:prstGeom prst="rect">
            <a:avLst/>
          </a:prstGeom>
          <a:noFill/>
        </p:spPr>
        <p:txBody>
          <a:bodyPr wrap="none" rtlCol="0">
            <a:spAutoFit/>
          </a:bodyPr>
          <a:lstStyle/>
          <a:p>
            <a:r>
              <a:rPr lang="en-US" altLang="zh-CN" dirty="0"/>
              <a:t>NCF</a:t>
            </a:r>
            <a:r>
              <a:rPr lang="en-US" altLang="zh-CN" baseline="30000" dirty="0"/>
              <a:t>[12]</a:t>
            </a:r>
            <a:endParaRPr lang="zh-CN" altLang="en-US" baseline="30000" dirty="0"/>
          </a:p>
        </p:txBody>
      </p:sp>
      <p:sp>
        <p:nvSpPr>
          <p:cNvPr id="7" name="文本框 6">
            <a:extLst>
              <a:ext uri="{FF2B5EF4-FFF2-40B4-BE49-F238E27FC236}">
                <a16:creationId xmlns:a16="http://schemas.microsoft.com/office/drawing/2014/main" id="{1823B495-0864-40C5-9B8F-0CB5BC6EFDD1}"/>
              </a:ext>
            </a:extLst>
          </p:cNvPr>
          <p:cNvSpPr txBox="1"/>
          <p:nvPr/>
        </p:nvSpPr>
        <p:spPr>
          <a:xfrm>
            <a:off x="719846" y="3074459"/>
            <a:ext cx="3923318" cy="369332"/>
          </a:xfrm>
          <a:prstGeom prst="rect">
            <a:avLst/>
          </a:prstGeom>
          <a:noFill/>
        </p:spPr>
        <p:txBody>
          <a:bodyPr wrap="none" rtlCol="0">
            <a:spAutoFit/>
          </a:bodyPr>
          <a:lstStyle/>
          <a:p>
            <a:pPr marL="285750" indent="-285750">
              <a:buFont typeface="Wingdings" panose="05000000000000000000" pitchFamily="2" charset="2"/>
              <a:buChar char="u"/>
            </a:pPr>
            <a:r>
              <a:rPr lang="en-US" altLang="zh-CN" dirty="0"/>
              <a:t>Traditional Federated methods:</a:t>
            </a:r>
            <a:endParaRPr lang="zh-CN" altLang="en-US" dirty="0"/>
          </a:p>
        </p:txBody>
      </p:sp>
      <p:sp>
        <p:nvSpPr>
          <p:cNvPr id="17" name="文本框 16">
            <a:extLst>
              <a:ext uri="{FF2B5EF4-FFF2-40B4-BE49-F238E27FC236}">
                <a16:creationId xmlns:a16="http://schemas.microsoft.com/office/drawing/2014/main" id="{0161B2C3-B60B-4B29-8A99-1A0D9B393B57}"/>
              </a:ext>
            </a:extLst>
          </p:cNvPr>
          <p:cNvSpPr txBox="1"/>
          <p:nvPr/>
        </p:nvSpPr>
        <p:spPr>
          <a:xfrm>
            <a:off x="4510178" y="3090172"/>
            <a:ext cx="4995470" cy="369332"/>
          </a:xfrm>
          <a:prstGeom prst="rect">
            <a:avLst/>
          </a:prstGeom>
          <a:noFill/>
        </p:spPr>
        <p:txBody>
          <a:bodyPr wrap="none" rtlCol="0">
            <a:spAutoFit/>
          </a:bodyPr>
          <a:lstStyle/>
          <a:p>
            <a:r>
              <a:rPr lang="en-US" altLang="zh-CN" dirty="0" err="1"/>
              <a:t>FedSGD</a:t>
            </a:r>
            <a:r>
              <a:rPr lang="en-US" altLang="zh-CN" dirty="0"/>
              <a:t>, </a:t>
            </a:r>
            <a:r>
              <a:rPr lang="en-US" altLang="zh-CN" dirty="0" err="1"/>
              <a:t>FedAvg</a:t>
            </a:r>
            <a:r>
              <a:rPr lang="en-US" altLang="zh-CN" dirty="0"/>
              <a:t>, </a:t>
            </a:r>
            <a:r>
              <a:rPr lang="en-US" altLang="zh-CN" dirty="0" err="1"/>
              <a:t>Fednoise</a:t>
            </a:r>
            <a:r>
              <a:rPr lang="en-US" altLang="zh-CN" dirty="0"/>
              <a:t>, </a:t>
            </a:r>
            <a:r>
              <a:rPr lang="en-US" altLang="zh-CN" dirty="0" err="1"/>
              <a:t>FedProx</a:t>
            </a:r>
            <a:r>
              <a:rPr lang="en-US" altLang="zh-CN" dirty="0"/>
              <a:t>, </a:t>
            </a:r>
            <a:r>
              <a:rPr lang="en-US" altLang="zh-CN" dirty="0" err="1"/>
              <a:t>FedAtt</a:t>
            </a:r>
            <a:endParaRPr lang="zh-CN" altLang="en-US" dirty="0"/>
          </a:p>
        </p:txBody>
      </p:sp>
      <p:sp>
        <p:nvSpPr>
          <p:cNvPr id="19" name="文本框 18">
            <a:extLst>
              <a:ext uri="{FF2B5EF4-FFF2-40B4-BE49-F238E27FC236}">
                <a16:creationId xmlns:a16="http://schemas.microsoft.com/office/drawing/2014/main" id="{E318E61A-F7FD-405F-B50E-E7317BA2F9D2}"/>
              </a:ext>
            </a:extLst>
          </p:cNvPr>
          <p:cNvSpPr txBox="1"/>
          <p:nvPr/>
        </p:nvSpPr>
        <p:spPr>
          <a:xfrm>
            <a:off x="719846" y="3464434"/>
            <a:ext cx="2509341" cy="369332"/>
          </a:xfrm>
          <a:prstGeom prst="rect">
            <a:avLst/>
          </a:prstGeom>
          <a:noFill/>
        </p:spPr>
        <p:txBody>
          <a:bodyPr wrap="none" rtlCol="0">
            <a:spAutoFit/>
          </a:bodyPr>
          <a:lstStyle/>
          <a:p>
            <a:pPr marL="285750" indent="-285750">
              <a:buFont typeface="Wingdings" panose="05000000000000000000" pitchFamily="2" charset="2"/>
              <a:buChar char="u"/>
            </a:pPr>
            <a:r>
              <a:rPr lang="en-US" altLang="zh-CN" dirty="0"/>
              <a:t>Methods in paper:</a:t>
            </a:r>
            <a:endParaRPr lang="zh-CN" altLang="en-US" dirty="0"/>
          </a:p>
        </p:txBody>
      </p:sp>
      <p:sp>
        <p:nvSpPr>
          <p:cNvPr id="20" name="文本框 19">
            <a:extLst>
              <a:ext uri="{FF2B5EF4-FFF2-40B4-BE49-F238E27FC236}">
                <a16:creationId xmlns:a16="http://schemas.microsoft.com/office/drawing/2014/main" id="{2B2BE0A0-9E11-4DDD-BF9E-5BF21AD61E43}"/>
              </a:ext>
            </a:extLst>
          </p:cNvPr>
          <p:cNvSpPr txBox="1"/>
          <p:nvPr/>
        </p:nvSpPr>
        <p:spPr>
          <a:xfrm>
            <a:off x="3115745" y="3494693"/>
            <a:ext cx="2617961" cy="369332"/>
          </a:xfrm>
          <a:prstGeom prst="rect">
            <a:avLst/>
          </a:prstGeom>
          <a:noFill/>
        </p:spPr>
        <p:txBody>
          <a:bodyPr wrap="none" rtlCol="0">
            <a:spAutoFit/>
          </a:bodyPr>
          <a:lstStyle/>
          <a:p>
            <a:r>
              <a:rPr lang="en-US" altLang="zh-CN" dirty="0"/>
              <a:t>HPFL-K, HPFL-R, HPFL</a:t>
            </a:r>
            <a:endParaRPr lang="zh-CN" altLang="en-US" dirty="0"/>
          </a:p>
        </p:txBody>
      </p:sp>
      <p:sp>
        <p:nvSpPr>
          <p:cNvPr id="21" name="文本框 20">
            <a:extLst>
              <a:ext uri="{FF2B5EF4-FFF2-40B4-BE49-F238E27FC236}">
                <a16:creationId xmlns:a16="http://schemas.microsoft.com/office/drawing/2014/main" id="{FDF1C8FF-45BA-441A-8BFE-47F990B8C991}"/>
              </a:ext>
            </a:extLst>
          </p:cNvPr>
          <p:cNvSpPr txBox="1"/>
          <p:nvPr/>
        </p:nvSpPr>
        <p:spPr>
          <a:xfrm>
            <a:off x="719846" y="4302495"/>
            <a:ext cx="3709413" cy="400110"/>
          </a:xfrm>
          <a:prstGeom prst="rect">
            <a:avLst/>
          </a:prstGeom>
          <a:noFill/>
        </p:spPr>
        <p:txBody>
          <a:bodyPr wrap="none" rtlCol="0">
            <a:spAutoFit/>
          </a:bodyPr>
          <a:lstStyle/>
          <a:p>
            <a:pPr marL="342900" indent="-342900">
              <a:buClr>
                <a:schemeClr val="accent3">
                  <a:lumMod val="60000"/>
                  <a:lumOff val="40000"/>
                </a:schemeClr>
              </a:buClr>
              <a:buFont typeface="Wingdings" panose="05000000000000000000" pitchFamily="2" charset="2"/>
              <a:buChar char="n"/>
            </a:pPr>
            <a:r>
              <a:rPr lang="en-US" altLang="zh-CN" sz="2000" dirty="0"/>
              <a:t>Prediction Accuracy (ACC)</a:t>
            </a:r>
            <a:endParaRPr lang="zh-CN" altLang="en-US" sz="2000" dirty="0"/>
          </a:p>
        </p:txBody>
      </p:sp>
      <p:sp>
        <p:nvSpPr>
          <p:cNvPr id="22" name="文本框 21">
            <a:extLst>
              <a:ext uri="{FF2B5EF4-FFF2-40B4-BE49-F238E27FC236}">
                <a16:creationId xmlns:a16="http://schemas.microsoft.com/office/drawing/2014/main" id="{5C1A7B0C-9336-4B43-AAF8-5DDD37B91600}"/>
              </a:ext>
            </a:extLst>
          </p:cNvPr>
          <p:cNvSpPr txBox="1"/>
          <p:nvPr/>
        </p:nvSpPr>
        <p:spPr>
          <a:xfrm>
            <a:off x="719846" y="5848094"/>
            <a:ext cx="6524158" cy="400110"/>
          </a:xfrm>
          <a:prstGeom prst="rect">
            <a:avLst/>
          </a:prstGeom>
          <a:noFill/>
        </p:spPr>
        <p:txBody>
          <a:bodyPr wrap="none" rtlCol="0">
            <a:spAutoFit/>
          </a:bodyPr>
          <a:lstStyle>
            <a:defPPr>
              <a:defRPr lang="zh-CN"/>
            </a:defPPr>
            <a:lvl1pPr marL="342900" indent="-342900">
              <a:buClr>
                <a:schemeClr val="accent3">
                  <a:lumMod val="60000"/>
                  <a:lumOff val="40000"/>
                </a:schemeClr>
              </a:buClr>
              <a:buFont typeface="Wingdings" panose="05000000000000000000" pitchFamily="2" charset="2"/>
              <a:buChar char="n"/>
              <a:defRPr sz="2000"/>
            </a:lvl1pPr>
          </a:lstStyle>
          <a:p>
            <a:r>
              <a:rPr lang="en-US" altLang="zh-CN" dirty="0"/>
              <a:t>Normalized Discounted Cumulative Gain (NDCG)</a:t>
            </a:r>
            <a:endParaRPr lang="zh-CN" altLang="en-US" dirty="0"/>
          </a:p>
        </p:txBody>
      </p:sp>
      <p:sp>
        <p:nvSpPr>
          <p:cNvPr id="23" name="文本框 22">
            <a:extLst>
              <a:ext uri="{FF2B5EF4-FFF2-40B4-BE49-F238E27FC236}">
                <a16:creationId xmlns:a16="http://schemas.microsoft.com/office/drawing/2014/main" id="{FC65502B-8C0B-42E2-82EA-E440D3A62803}"/>
              </a:ext>
            </a:extLst>
          </p:cNvPr>
          <p:cNvSpPr txBox="1"/>
          <p:nvPr/>
        </p:nvSpPr>
        <p:spPr>
          <a:xfrm>
            <a:off x="1770434" y="6280975"/>
            <a:ext cx="7569844" cy="584775"/>
          </a:xfrm>
          <a:prstGeom prst="rect">
            <a:avLst/>
          </a:prstGeom>
          <a:noFill/>
        </p:spPr>
        <p:txBody>
          <a:bodyPr wrap="square" rtlCol="0">
            <a:spAutoFit/>
          </a:bodyPr>
          <a:lstStyle/>
          <a:p>
            <a:r>
              <a:rPr lang="en-US" altLang="zh-CN" sz="1600" b="0" i="0" dirty="0">
                <a:solidFill>
                  <a:srgbClr val="222222"/>
                </a:solidFill>
                <a:effectLst/>
                <a:latin typeface="Arial" panose="020B0604020202020204" pitchFamily="34" charset="0"/>
              </a:rPr>
              <a:t>[12] He X, Liao L, Zhang H, et al. Neural collaborative filtering[C]//Proceedings of the 26th international conference on world wide web. 2017: 173-182.</a:t>
            </a:r>
            <a:endParaRPr lang="zh-CN" altLang="en-US" sz="1600" dirty="0"/>
          </a:p>
        </p:txBody>
      </p:sp>
    </p:spTree>
    <p:extLst>
      <p:ext uri="{BB962C8B-B14F-4D97-AF65-F5344CB8AC3E}">
        <p14:creationId xmlns:p14="http://schemas.microsoft.com/office/powerpoint/2010/main" val="842974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合 168">
            <a:extLst>
              <a:ext uri="{FF2B5EF4-FFF2-40B4-BE49-F238E27FC236}">
                <a16:creationId xmlns:a16="http://schemas.microsoft.com/office/drawing/2014/main" id="{FF572E3B-1F17-4C61-966B-66FC7A18D4C1}"/>
              </a:ext>
            </a:extLst>
          </p:cNvPr>
          <p:cNvGrpSpPr/>
          <p:nvPr/>
        </p:nvGrpSpPr>
        <p:grpSpPr>
          <a:xfrm>
            <a:off x="4990007" y="3812685"/>
            <a:ext cx="2860348" cy="607224"/>
            <a:chOff x="7620127" y="2931272"/>
            <a:chExt cx="2860348" cy="607224"/>
          </a:xfrm>
        </p:grpSpPr>
        <p:sp>
          <p:nvSpPr>
            <p:cNvPr id="15" name="文本框 14">
              <a:extLst>
                <a:ext uri="{FF2B5EF4-FFF2-40B4-BE49-F238E27FC236}">
                  <a16:creationId xmlns:a16="http://schemas.microsoft.com/office/drawing/2014/main" id="{FA45DDCC-D14F-4A48-9343-50A7BA083C86}"/>
                </a:ext>
              </a:extLst>
            </p:cNvPr>
            <p:cNvSpPr txBox="1"/>
            <p:nvPr/>
          </p:nvSpPr>
          <p:spPr>
            <a:xfrm>
              <a:off x="8449150" y="2972376"/>
              <a:ext cx="2031325" cy="525657"/>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联邦推荐系统</a:t>
              </a:r>
            </a:p>
          </p:txBody>
        </p:sp>
        <p:sp>
          <p:nvSpPr>
            <p:cNvPr id="162" name="椭圆 161">
              <a:extLst>
                <a:ext uri="{FF2B5EF4-FFF2-40B4-BE49-F238E27FC236}">
                  <a16:creationId xmlns:a16="http://schemas.microsoft.com/office/drawing/2014/main" id="{D9CB9188-0BFB-428B-A244-E7D0BC777416}"/>
                </a:ext>
              </a:extLst>
            </p:cNvPr>
            <p:cNvSpPr/>
            <p:nvPr/>
          </p:nvSpPr>
          <p:spPr>
            <a:xfrm>
              <a:off x="7620127"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grpSp>
      <p:grpSp>
        <p:nvGrpSpPr>
          <p:cNvPr id="168" name="组合 167">
            <a:extLst>
              <a:ext uri="{FF2B5EF4-FFF2-40B4-BE49-F238E27FC236}">
                <a16:creationId xmlns:a16="http://schemas.microsoft.com/office/drawing/2014/main" id="{7741F2B9-F18C-406E-B5DA-8E91BC9A8131}"/>
              </a:ext>
            </a:extLst>
          </p:cNvPr>
          <p:cNvGrpSpPr/>
          <p:nvPr/>
        </p:nvGrpSpPr>
        <p:grpSpPr>
          <a:xfrm>
            <a:off x="4990007" y="5876392"/>
            <a:ext cx="2244795" cy="607224"/>
            <a:chOff x="7620127" y="4034410"/>
            <a:chExt cx="2244795" cy="607224"/>
          </a:xfrm>
        </p:grpSpPr>
        <p:sp>
          <p:nvSpPr>
            <p:cNvPr id="17" name="文本框 16">
              <a:extLst>
                <a:ext uri="{FF2B5EF4-FFF2-40B4-BE49-F238E27FC236}">
                  <a16:creationId xmlns:a16="http://schemas.microsoft.com/office/drawing/2014/main" id="{3E813EBE-D312-41D1-8DDA-77112A198B92}"/>
                </a:ext>
              </a:extLst>
            </p:cNvPr>
            <p:cNvSpPr txBox="1"/>
            <p:nvPr/>
          </p:nvSpPr>
          <p:spPr>
            <a:xfrm>
              <a:off x="8449150" y="4075514"/>
              <a:ext cx="1415772" cy="525657"/>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总结思考</a:t>
              </a:r>
            </a:p>
          </p:txBody>
        </p:sp>
        <p:sp>
          <p:nvSpPr>
            <p:cNvPr id="163" name="椭圆 162">
              <a:extLst>
                <a:ext uri="{FF2B5EF4-FFF2-40B4-BE49-F238E27FC236}">
                  <a16:creationId xmlns:a16="http://schemas.microsoft.com/office/drawing/2014/main" id="{23C4B180-9F8F-4232-A654-CF0B0D8811A4}"/>
                </a:ext>
              </a:extLst>
            </p:cNvPr>
            <p:cNvSpPr/>
            <p:nvPr/>
          </p:nvSpPr>
          <p:spPr>
            <a:xfrm>
              <a:off x="7620127" y="4034410"/>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grpSp>
      <p:grpSp>
        <p:nvGrpSpPr>
          <p:cNvPr id="167" name="组合 166">
            <a:extLst>
              <a:ext uri="{FF2B5EF4-FFF2-40B4-BE49-F238E27FC236}">
                <a16:creationId xmlns:a16="http://schemas.microsoft.com/office/drawing/2014/main" id="{2AF1C854-0BC3-4983-AAEB-AD082C0AF161}"/>
              </a:ext>
            </a:extLst>
          </p:cNvPr>
          <p:cNvGrpSpPr/>
          <p:nvPr/>
        </p:nvGrpSpPr>
        <p:grpSpPr>
          <a:xfrm>
            <a:off x="4990007" y="4844538"/>
            <a:ext cx="1780652" cy="607224"/>
            <a:chOff x="7620127" y="5100684"/>
            <a:chExt cx="1780652" cy="607224"/>
          </a:xfrm>
        </p:grpSpPr>
        <p:sp>
          <p:nvSpPr>
            <p:cNvPr id="24" name="文本框 23">
              <a:extLst>
                <a:ext uri="{FF2B5EF4-FFF2-40B4-BE49-F238E27FC236}">
                  <a16:creationId xmlns:a16="http://schemas.microsoft.com/office/drawing/2014/main" id="{170D1A4C-FD12-4646-9C4C-F4751A2E7A3E}"/>
                </a:ext>
              </a:extLst>
            </p:cNvPr>
            <p:cNvSpPr txBox="1"/>
            <p:nvPr/>
          </p:nvSpPr>
          <p:spPr>
            <a:xfrm>
              <a:off x="8467510" y="5141788"/>
              <a:ext cx="933269" cy="525657"/>
            </a:xfrm>
            <a:prstGeom prst="rect">
              <a:avLst/>
            </a:prstGeom>
            <a:noFill/>
          </p:spPr>
          <p:txBody>
            <a:bodyPr wrap="none" rtlCol="0">
              <a:spAutoFit/>
            </a:bodyPr>
            <a:lstStyle/>
            <a:p>
              <a:pPr>
                <a:lnSpc>
                  <a:spcPct val="130000"/>
                </a:lnSpc>
              </a:pPr>
              <a:r>
                <a:rPr lang="en-US" altLang="zh-CN" sz="2400" dirty="0">
                  <a:solidFill>
                    <a:schemeClr val="accent1"/>
                  </a:solidFill>
                  <a:cs typeface="+mn-ea"/>
                  <a:sym typeface="+mn-lt"/>
                </a:rPr>
                <a:t>HPFL</a:t>
              </a:r>
              <a:endParaRPr lang="zh-CN" altLang="en-US" sz="2400" dirty="0">
                <a:solidFill>
                  <a:schemeClr val="accent1"/>
                </a:solidFill>
                <a:cs typeface="+mn-ea"/>
                <a:sym typeface="+mn-lt"/>
              </a:endParaRPr>
            </a:p>
          </p:txBody>
        </p:sp>
        <p:sp>
          <p:nvSpPr>
            <p:cNvPr id="164" name="椭圆 163">
              <a:extLst>
                <a:ext uri="{FF2B5EF4-FFF2-40B4-BE49-F238E27FC236}">
                  <a16:creationId xmlns:a16="http://schemas.microsoft.com/office/drawing/2014/main" id="{177A8758-4235-470B-B01F-C54D1316EC70}"/>
                </a:ext>
              </a:extLst>
            </p:cNvPr>
            <p:cNvSpPr/>
            <p:nvPr/>
          </p:nvSpPr>
          <p:spPr>
            <a:xfrm>
              <a:off x="7620127" y="5100684"/>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grpSp>
      <p:grpSp>
        <p:nvGrpSpPr>
          <p:cNvPr id="172" name="组合 171">
            <a:extLst>
              <a:ext uri="{FF2B5EF4-FFF2-40B4-BE49-F238E27FC236}">
                <a16:creationId xmlns:a16="http://schemas.microsoft.com/office/drawing/2014/main" id="{F501A4E8-410B-45E6-9366-DC087871D60E}"/>
              </a:ext>
            </a:extLst>
          </p:cNvPr>
          <p:cNvGrpSpPr/>
          <p:nvPr/>
        </p:nvGrpSpPr>
        <p:grpSpPr>
          <a:xfrm>
            <a:off x="4990007" y="2821775"/>
            <a:ext cx="2277604" cy="607224"/>
            <a:chOff x="2079704" y="5100684"/>
            <a:chExt cx="2277604" cy="607224"/>
          </a:xfrm>
        </p:grpSpPr>
        <p:sp>
          <p:nvSpPr>
            <p:cNvPr id="18" name="文本框 17">
              <a:extLst>
                <a:ext uri="{FF2B5EF4-FFF2-40B4-BE49-F238E27FC236}">
                  <a16:creationId xmlns:a16="http://schemas.microsoft.com/office/drawing/2014/main" id="{EFDD37CC-BB39-41C1-8D66-5EA191F8929C}"/>
                </a:ext>
              </a:extLst>
            </p:cNvPr>
            <p:cNvSpPr txBox="1"/>
            <p:nvPr/>
          </p:nvSpPr>
          <p:spPr>
            <a:xfrm>
              <a:off x="2941536" y="5141788"/>
              <a:ext cx="1415772" cy="525657"/>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背景介绍</a:t>
              </a:r>
            </a:p>
          </p:txBody>
        </p:sp>
        <p:sp>
          <p:nvSpPr>
            <p:cNvPr id="165" name="椭圆 164">
              <a:extLst>
                <a:ext uri="{FF2B5EF4-FFF2-40B4-BE49-F238E27FC236}">
                  <a16:creationId xmlns:a16="http://schemas.microsoft.com/office/drawing/2014/main" id="{D7A9DE7B-D7FB-40FF-A7D2-22ADD96D1210}"/>
                </a:ext>
              </a:extLst>
            </p:cNvPr>
            <p:cNvSpPr/>
            <p:nvPr/>
          </p:nvSpPr>
          <p:spPr>
            <a:xfrm>
              <a:off x="2079704" y="5100684"/>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grpSp>
    </p:spTree>
    <p:extLst>
      <p:ext uri="{BB962C8B-B14F-4D97-AF65-F5344CB8AC3E}">
        <p14:creationId xmlns:p14="http://schemas.microsoft.com/office/powerpoint/2010/main" val="673927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71E3582-72F1-49A4-8637-CB437D2DC29C}"/>
              </a:ext>
            </a:extLst>
          </p:cNvPr>
          <p:cNvSpPr>
            <a:spLocks noGrp="1"/>
          </p:cNvSpPr>
          <p:nvPr>
            <p:ph type="sldNum" sz="quarter" idx="12"/>
          </p:nvPr>
        </p:nvSpPr>
        <p:spPr/>
        <p:txBody>
          <a:bodyPr/>
          <a:lstStyle/>
          <a:p>
            <a:fld id="{2515AB8F-1C56-49E9-90C8-78D22B0C1B97}" type="slidenum">
              <a:rPr lang="zh-CN" altLang="en-US" smtClean="0"/>
              <a:pPr/>
              <a:t>30</a:t>
            </a:fld>
            <a:endParaRPr lang="zh-CN" altLang="en-US" dirty="0"/>
          </a:p>
        </p:txBody>
      </p:sp>
      <p:sp>
        <p:nvSpPr>
          <p:cNvPr id="3" name="标题 2">
            <a:extLst>
              <a:ext uri="{FF2B5EF4-FFF2-40B4-BE49-F238E27FC236}">
                <a16:creationId xmlns:a16="http://schemas.microsoft.com/office/drawing/2014/main" id="{EAD2525E-5D2A-4D1C-B411-6EA307190AEB}"/>
              </a:ext>
            </a:extLst>
          </p:cNvPr>
          <p:cNvSpPr>
            <a:spLocks noGrp="1"/>
          </p:cNvSpPr>
          <p:nvPr>
            <p:ph type="title"/>
          </p:nvPr>
        </p:nvSpPr>
        <p:spPr/>
        <p:txBody>
          <a:bodyPr/>
          <a:lstStyle/>
          <a:p>
            <a:r>
              <a:rPr lang="en-US" altLang="zh-CN" dirty="0"/>
              <a:t>Accuracy performances</a:t>
            </a:r>
            <a:endParaRPr lang="zh-CN" altLang="en-US" dirty="0"/>
          </a:p>
        </p:txBody>
      </p:sp>
      <p:pic>
        <p:nvPicPr>
          <p:cNvPr id="4" name="图片 3">
            <a:extLst>
              <a:ext uri="{FF2B5EF4-FFF2-40B4-BE49-F238E27FC236}">
                <a16:creationId xmlns:a16="http://schemas.microsoft.com/office/drawing/2014/main" id="{9582332D-D936-4F61-938C-886A00EAE1EB}"/>
              </a:ext>
            </a:extLst>
          </p:cNvPr>
          <p:cNvPicPr>
            <a:picLocks noChangeAspect="1"/>
          </p:cNvPicPr>
          <p:nvPr/>
        </p:nvPicPr>
        <p:blipFill>
          <a:blip r:embed="rId2"/>
          <a:stretch>
            <a:fillRect/>
          </a:stretch>
        </p:blipFill>
        <p:spPr>
          <a:xfrm>
            <a:off x="575077" y="1309944"/>
            <a:ext cx="1623362" cy="4471201"/>
          </a:xfrm>
          <a:prstGeom prst="rect">
            <a:avLst/>
          </a:prstGeom>
        </p:spPr>
      </p:pic>
      <p:pic>
        <p:nvPicPr>
          <p:cNvPr id="5" name="图片 4">
            <a:extLst>
              <a:ext uri="{FF2B5EF4-FFF2-40B4-BE49-F238E27FC236}">
                <a16:creationId xmlns:a16="http://schemas.microsoft.com/office/drawing/2014/main" id="{20758251-4F51-4788-842E-DE90705F5735}"/>
              </a:ext>
            </a:extLst>
          </p:cNvPr>
          <p:cNvPicPr>
            <a:picLocks noChangeAspect="1"/>
          </p:cNvPicPr>
          <p:nvPr/>
        </p:nvPicPr>
        <p:blipFill>
          <a:blip r:embed="rId3"/>
          <a:stretch>
            <a:fillRect/>
          </a:stretch>
        </p:blipFill>
        <p:spPr>
          <a:xfrm>
            <a:off x="2198438" y="1309944"/>
            <a:ext cx="3599223" cy="4471200"/>
          </a:xfrm>
          <a:prstGeom prst="rect">
            <a:avLst/>
          </a:prstGeom>
        </p:spPr>
      </p:pic>
      <p:sp>
        <p:nvSpPr>
          <p:cNvPr id="6" name="文本框 5">
            <a:extLst>
              <a:ext uri="{FF2B5EF4-FFF2-40B4-BE49-F238E27FC236}">
                <a16:creationId xmlns:a16="http://schemas.microsoft.com/office/drawing/2014/main" id="{885FBAF5-1F79-4BB8-AFE6-1DF019D01E8A}"/>
              </a:ext>
            </a:extLst>
          </p:cNvPr>
          <p:cNvSpPr txBox="1"/>
          <p:nvPr/>
        </p:nvSpPr>
        <p:spPr>
          <a:xfrm>
            <a:off x="5960850" y="1833466"/>
            <a:ext cx="6231150" cy="830997"/>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400" dirty="0"/>
              <a:t>GUM model performs better than NCF: capable of </a:t>
            </a:r>
            <a:r>
              <a:rPr lang="en-US" altLang="zh-CN" sz="2400" b="1" dirty="0">
                <a:solidFill>
                  <a:srgbClr val="FF0000"/>
                </a:solidFill>
              </a:rPr>
              <a:t>deep representation</a:t>
            </a:r>
            <a:endParaRPr lang="zh-CN" altLang="en-US" sz="2400" dirty="0"/>
          </a:p>
        </p:txBody>
      </p:sp>
      <p:sp>
        <p:nvSpPr>
          <p:cNvPr id="8" name="文本框 7">
            <a:extLst>
              <a:ext uri="{FF2B5EF4-FFF2-40B4-BE49-F238E27FC236}">
                <a16:creationId xmlns:a16="http://schemas.microsoft.com/office/drawing/2014/main" id="{CFA13308-B3D0-4DE6-AA75-D335A2FAF8BA}"/>
              </a:ext>
            </a:extLst>
          </p:cNvPr>
          <p:cNvSpPr txBox="1"/>
          <p:nvPr/>
        </p:nvSpPr>
        <p:spPr>
          <a:xfrm>
            <a:off x="5960850" y="3520256"/>
            <a:ext cx="6333854" cy="1200329"/>
          </a:xfrm>
          <a:prstGeom prst="rect">
            <a:avLst/>
          </a:prstGeom>
          <a:noFill/>
        </p:spPr>
        <p:txBody>
          <a:bodyPr wrap="square" rtlCol="0">
            <a:spAutoFit/>
          </a:bodyPr>
          <a:lstStyle>
            <a:defPPr>
              <a:defRPr lang="zh-CN"/>
            </a:defPPr>
            <a:lvl1pPr marL="342900" indent="-342900">
              <a:buFont typeface="Wingdings" panose="05000000000000000000" pitchFamily="2" charset="2"/>
              <a:buChar char="ü"/>
              <a:defRPr sz="2400"/>
            </a:lvl1pPr>
          </a:lstStyle>
          <a:p>
            <a:r>
              <a:rPr lang="en-US" altLang="zh-CN" dirty="0"/>
              <a:t>federated methods perform better, HPFL performs best: harness more information</a:t>
            </a:r>
            <a:endParaRPr lang="zh-CN" altLang="en-US" dirty="0"/>
          </a:p>
        </p:txBody>
      </p:sp>
    </p:spTree>
    <p:extLst>
      <p:ext uri="{BB962C8B-B14F-4D97-AF65-F5344CB8AC3E}">
        <p14:creationId xmlns:p14="http://schemas.microsoft.com/office/powerpoint/2010/main" val="2081273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2EADC5A-FA2A-450C-8749-F62D16837253}"/>
              </a:ext>
            </a:extLst>
          </p:cNvPr>
          <p:cNvSpPr>
            <a:spLocks noGrp="1"/>
          </p:cNvSpPr>
          <p:nvPr>
            <p:ph type="sldNum" sz="quarter" idx="12"/>
          </p:nvPr>
        </p:nvSpPr>
        <p:spPr/>
        <p:txBody>
          <a:bodyPr/>
          <a:lstStyle/>
          <a:p>
            <a:fld id="{2515AB8F-1C56-49E9-90C8-78D22B0C1B97}" type="slidenum">
              <a:rPr lang="zh-CN" altLang="en-US" smtClean="0"/>
              <a:pPr/>
              <a:t>31</a:t>
            </a:fld>
            <a:endParaRPr lang="zh-CN" altLang="en-US" dirty="0"/>
          </a:p>
        </p:txBody>
      </p:sp>
      <p:sp>
        <p:nvSpPr>
          <p:cNvPr id="3" name="标题 2">
            <a:extLst>
              <a:ext uri="{FF2B5EF4-FFF2-40B4-BE49-F238E27FC236}">
                <a16:creationId xmlns:a16="http://schemas.microsoft.com/office/drawing/2014/main" id="{17EF02CC-C8F8-48C5-8825-6B188827920B}"/>
              </a:ext>
            </a:extLst>
          </p:cNvPr>
          <p:cNvSpPr>
            <a:spLocks noGrp="1"/>
          </p:cNvSpPr>
          <p:nvPr>
            <p:ph type="title"/>
          </p:nvPr>
        </p:nvSpPr>
        <p:spPr/>
        <p:txBody>
          <a:bodyPr/>
          <a:lstStyle/>
          <a:p>
            <a:r>
              <a:rPr lang="en-US" altLang="zh-CN" dirty="0"/>
              <a:t>Ranking effectiveness</a:t>
            </a:r>
            <a:endParaRPr lang="zh-CN" altLang="en-US" dirty="0"/>
          </a:p>
        </p:txBody>
      </p:sp>
      <p:pic>
        <p:nvPicPr>
          <p:cNvPr id="4" name="图片 3">
            <a:extLst>
              <a:ext uri="{FF2B5EF4-FFF2-40B4-BE49-F238E27FC236}">
                <a16:creationId xmlns:a16="http://schemas.microsoft.com/office/drawing/2014/main" id="{B0FFB623-1F00-477C-A283-3887FC7DFE51}"/>
              </a:ext>
            </a:extLst>
          </p:cNvPr>
          <p:cNvPicPr>
            <a:picLocks noChangeAspect="1"/>
          </p:cNvPicPr>
          <p:nvPr/>
        </p:nvPicPr>
        <p:blipFill>
          <a:blip r:embed="rId2"/>
          <a:stretch>
            <a:fillRect/>
          </a:stretch>
        </p:blipFill>
        <p:spPr>
          <a:xfrm>
            <a:off x="714865" y="1104590"/>
            <a:ext cx="10762269" cy="1589971"/>
          </a:xfrm>
          <a:prstGeom prst="rect">
            <a:avLst/>
          </a:prstGeom>
        </p:spPr>
      </p:pic>
      <p:sp>
        <p:nvSpPr>
          <p:cNvPr id="5" name="文本框 4">
            <a:extLst>
              <a:ext uri="{FF2B5EF4-FFF2-40B4-BE49-F238E27FC236}">
                <a16:creationId xmlns:a16="http://schemas.microsoft.com/office/drawing/2014/main" id="{38B93D96-36F3-4E63-996D-D549A0C9D929}"/>
              </a:ext>
            </a:extLst>
          </p:cNvPr>
          <p:cNvSpPr txBox="1"/>
          <p:nvPr/>
        </p:nvSpPr>
        <p:spPr>
          <a:xfrm>
            <a:off x="714865" y="3244334"/>
            <a:ext cx="10082375"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CN" dirty="0"/>
              <a:t>GUM performs better than </a:t>
            </a:r>
            <a:r>
              <a:rPr lang="en-US" altLang="zh-CN" dirty="0" err="1"/>
              <a:t>centralised</a:t>
            </a:r>
            <a:r>
              <a:rPr lang="en-US" altLang="zh-CN" dirty="0"/>
              <a:t> methods: </a:t>
            </a:r>
            <a:r>
              <a:rPr lang="en-US" altLang="zh-CN" dirty="0">
                <a:solidFill>
                  <a:srgbClr val="FF0000"/>
                </a:solidFill>
              </a:rPr>
              <a:t>high-dimensional user model benefits</a:t>
            </a:r>
            <a:endParaRPr lang="zh-CN" altLang="en-US" dirty="0">
              <a:solidFill>
                <a:srgbClr val="FF0000"/>
              </a:solidFill>
            </a:endParaRPr>
          </a:p>
        </p:txBody>
      </p:sp>
      <p:sp>
        <p:nvSpPr>
          <p:cNvPr id="6" name="文本框 5">
            <a:extLst>
              <a:ext uri="{FF2B5EF4-FFF2-40B4-BE49-F238E27FC236}">
                <a16:creationId xmlns:a16="http://schemas.microsoft.com/office/drawing/2014/main" id="{C3ED495B-F62E-4489-B455-C8052641A52B}"/>
              </a:ext>
            </a:extLst>
          </p:cNvPr>
          <p:cNvSpPr txBox="1"/>
          <p:nvPr/>
        </p:nvSpPr>
        <p:spPr>
          <a:xfrm>
            <a:off x="714865" y="3978773"/>
            <a:ext cx="7266156" cy="369332"/>
          </a:xfrm>
          <a:prstGeom prst="rect">
            <a:avLst/>
          </a:prstGeom>
          <a:noFill/>
        </p:spPr>
        <p:txBody>
          <a:bodyPr wrap="none" rtlCol="0">
            <a:spAutoFit/>
          </a:bodyPr>
          <a:lstStyle/>
          <a:p>
            <a:pPr marL="285750" indent="-285750">
              <a:buFont typeface="Wingdings" panose="05000000000000000000" pitchFamily="2" charset="2"/>
              <a:buChar char="ü"/>
            </a:pPr>
            <a:r>
              <a:rPr lang="en-US" altLang="zh-CN" dirty="0"/>
              <a:t>HPFL performs outstanding results: </a:t>
            </a:r>
            <a:r>
              <a:rPr lang="en-US" altLang="zh-CN" dirty="0">
                <a:solidFill>
                  <a:srgbClr val="0070C0"/>
                </a:solidFill>
              </a:rPr>
              <a:t>both components benefit</a:t>
            </a:r>
            <a:endParaRPr lang="zh-CN" altLang="en-US" dirty="0">
              <a:solidFill>
                <a:srgbClr val="0070C0"/>
              </a:solidFill>
            </a:endParaRPr>
          </a:p>
        </p:txBody>
      </p:sp>
      <p:sp>
        <p:nvSpPr>
          <p:cNvPr id="7" name="文本框 6">
            <a:extLst>
              <a:ext uri="{FF2B5EF4-FFF2-40B4-BE49-F238E27FC236}">
                <a16:creationId xmlns:a16="http://schemas.microsoft.com/office/drawing/2014/main" id="{FA0A1DB9-FF95-4E11-96FF-0FADB50A8469}"/>
              </a:ext>
            </a:extLst>
          </p:cNvPr>
          <p:cNvSpPr txBox="1"/>
          <p:nvPr/>
        </p:nvSpPr>
        <p:spPr>
          <a:xfrm>
            <a:off x="714864" y="4713212"/>
            <a:ext cx="10082376" cy="646331"/>
          </a:xfrm>
          <a:prstGeom prst="rect">
            <a:avLst/>
          </a:prstGeom>
          <a:noFill/>
        </p:spPr>
        <p:txBody>
          <a:bodyPr wrap="square" rtlCol="0">
            <a:spAutoFit/>
          </a:bodyPr>
          <a:lstStyle/>
          <a:p>
            <a:pPr marL="285750" indent="-285750">
              <a:buFont typeface="Wingdings" panose="05000000000000000000" pitchFamily="2" charset="2"/>
              <a:buChar char="ü"/>
            </a:pPr>
            <a:r>
              <a:rPr lang="en-US" altLang="zh-CN" dirty="0"/>
              <a:t>distributed training method performs a comparable result in NDCG: standard federated methods bring a coordination among clients</a:t>
            </a:r>
            <a:endParaRPr lang="zh-CN" altLang="en-US" dirty="0"/>
          </a:p>
        </p:txBody>
      </p:sp>
    </p:spTree>
    <p:extLst>
      <p:ext uri="{BB962C8B-B14F-4D97-AF65-F5344CB8AC3E}">
        <p14:creationId xmlns:p14="http://schemas.microsoft.com/office/powerpoint/2010/main" val="353504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F19C84A-81CC-4F61-AAD9-C0B2F6205BF8}"/>
              </a:ext>
            </a:extLst>
          </p:cNvPr>
          <p:cNvSpPr>
            <a:spLocks noGrp="1"/>
          </p:cNvSpPr>
          <p:nvPr>
            <p:ph type="sldNum" sz="quarter" idx="12"/>
          </p:nvPr>
        </p:nvSpPr>
        <p:spPr/>
        <p:txBody>
          <a:bodyPr/>
          <a:lstStyle/>
          <a:p>
            <a:fld id="{2515AB8F-1C56-49E9-90C8-78D22B0C1B97}" type="slidenum">
              <a:rPr lang="zh-CN" altLang="en-US" smtClean="0"/>
              <a:pPr/>
              <a:t>32</a:t>
            </a:fld>
            <a:endParaRPr lang="zh-CN" altLang="en-US" dirty="0"/>
          </a:p>
        </p:txBody>
      </p:sp>
      <p:sp>
        <p:nvSpPr>
          <p:cNvPr id="3" name="标题 2">
            <a:extLst>
              <a:ext uri="{FF2B5EF4-FFF2-40B4-BE49-F238E27FC236}">
                <a16:creationId xmlns:a16="http://schemas.microsoft.com/office/drawing/2014/main" id="{3243A77B-ACF7-4B02-8374-5DF8F8772614}"/>
              </a:ext>
            </a:extLst>
          </p:cNvPr>
          <p:cNvSpPr>
            <a:spLocks noGrp="1"/>
          </p:cNvSpPr>
          <p:nvPr>
            <p:ph type="title"/>
          </p:nvPr>
        </p:nvSpPr>
        <p:spPr/>
        <p:txBody>
          <a:bodyPr/>
          <a:lstStyle/>
          <a:p>
            <a:r>
              <a:rPr lang="en-US" altLang="zh-CN" dirty="0"/>
              <a:t>Modeling rationality</a:t>
            </a:r>
            <a:endParaRPr lang="zh-CN" altLang="en-US" dirty="0"/>
          </a:p>
        </p:txBody>
      </p:sp>
      <p:pic>
        <p:nvPicPr>
          <p:cNvPr id="4" name="图片 3">
            <a:extLst>
              <a:ext uri="{FF2B5EF4-FFF2-40B4-BE49-F238E27FC236}">
                <a16:creationId xmlns:a16="http://schemas.microsoft.com/office/drawing/2014/main" id="{338C7476-48E8-4EC4-B8BF-42F3C369334F}"/>
              </a:ext>
            </a:extLst>
          </p:cNvPr>
          <p:cNvPicPr>
            <a:picLocks noChangeAspect="1"/>
          </p:cNvPicPr>
          <p:nvPr/>
        </p:nvPicPr>
        <p:blipFill>
          <a:blip r:embed="rId2"/>
          <a:stretch>
            <a:fillRect/>
          </a:stretch>
        </p:blipFill>
        <p:spPr>
          <a:xfrm>
            <a:off x="242444" y="1028699"/>
            <a:ext cx="5380186" cy="2339543"/>
          </a:xfrm>
          <a:prstGeom prst="rect">
            <a:avLst/>
          </a:prstGeom>
        </p:spPr>
      </p:pic>
      <p:pic>
        <p:nvPicPr>
          <p:cNvPr id="5" name="图片 4">
            <a:extLst>
              <a:ext uri="{FF2B5EF4-FFF2-40B4-BE49-F238E27FC236}">
                <a16:creationId xmlns:a16="http://schemas.microsoft.com/office/drawing/2014/main" id="{9A40A16D-9D95-4024-A67C-F2D5FECDCDE6}"/>
              </a:ext>
            </a:extLst>
          </p:cNvPr>
          <p:cNvPicPr>
            <a:picLocks noChangeAspect="1"/>
          </p:cNvPicPr>
          <p:nvPr/>
        </p:nvPicPr>
        <p:blipFill>
          <a:blip r:embed="rId3"/>
          <a:stretch>
            <a:fillRect/>
          </a:stretch>
        </p:blipFill>
        <p:spPr>
          <a:xfrm>
            <a:off x="0" y="3429000"/>
            <a:ext cx="12192000" cy="2749919"/>
          </a:xfrm>
          <a:prstGeom prst="rect">
            <a:avLst/>
          </a:prstGeom>
        </p:spPr>
      </p:pic>
      <p:sp>
        <p:nvSpPr>
          <p:cNvPr id="6" name="文本框 5">
            <a:extLst>
              <a:ext uri="{FF2B5EF4-FFF2-40B4-BE49-F238E27FC236}">
                <a16:creationId xmlns:a16="http://schemas.microsoft.com/office/drawing/2014/main" id="{934847A9-CE1E-4E74-BE11-2C4807EE20B6}"/>
              </a:ext>
            </a:extLst>
          </p:cNvPr>
          <p:cNvSpPr txBox="1"/>
          <p:nvPr/>
        </p:nvSpPr>
        <p:spPr>
          <a:xfrm>
            <a:off x="5917095" y="1628685"/>
            <a:ext cx="5815025" cy="1200329"/>
          </a:xfrm>
          <a:prstGeom prst="rect">
            <a:avLst/>
          </a:prstGeom>
          <a:noFill/>
        </p:spPr>
        <p:txBody>
          <a:bodyPr wrap="square" rtlCol="0">
            <a:spAutoFit/>
          </a:bodyPr>
          <a:lstStyle/>
          <a:p>
            <a:pPr marL="285750" indent="-285750">
              <a:buFont typeface="Wingdings" panose="05000000000000000000" pitchFamily="2" charset="2"/>
              <a:buChar char="ü"/>
            </a:pPr>
            <a:r>
              <a:rPr lang="en-US" altLang="zh-CN" dirty="0">
                <a:solidFill>
                  <a:srgbClr val="FF0000"/>
                </a:solidFill>
              </a:rPr>
              <a:t>Public components </a:t>
            </a:r>
            <a:r>
              <a:rPr lang="en-US" altLang="zh-CN" dirty="0"/>
              <a:t>share information and </a:t>
            </a:r>
            <a:r>
              <a:rPr lang="en-US" altLang="zh-CN" dirty="0">
                <a:solidFill>
                  <a:srgbClr val="FF0000"/>
                </a:solidFill>
              </a:rPr>
              <a:t>promote collaboration </a:t>
            </a:r>
            <a:r>
              <a:rPr lang="en-US" altLang="zh-CN" dirty="0"/>
              <a:t>among clients while </a:t>
            </a:r>
            <a:r>
              <a:rPr lang="en-US" altLang="zh-CN" dirty="0">
                <a:solidFill>
                  <a:srgbClr val="0070C0"/>
                </a:solidFill>
              </a:rPr>
              <a:t>private component </a:t>
            </a:r>
            <a:r>
              <a:rPr lang="en-US" altLang="zh-CN" dirty="0"/>
              <a:t>tends to capture the </a:t>
            </a:r>
            <a:r>
              <a:rPr lang="en-US" altLang="zh-CN" dirty="0">
                <a:solidFill>
                  <a:srgbClr val="0070C0"/>
                </a:solidFill>
              </a:rPr>
              <a:t>uniqueness of users </a:t>
            </a:r>
            <a:r>
              <a:rPr lang="en-US" altLang="zh-CN" dirty="0"/>
              <a:t>for each client.</a:t>
            </a:r>
            <a:endParaRPr lang="zh-CN" altLang="en-US" dirty="0"/>
          </a:p>
        </p:txBody>
      </p:sp>
    </p:spTree>
    <p:extLst>
      <p:ext uri="{BB962C8B-B14F-4D97-AF65-F5344CB8AC3E}">
        <p14:creationId xmlns:p14="http://schemas.microsoft.com/office/powerpoint/2010/main" val="1943005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DA96288-B37D-49F3-AFE5-CE76096C789F}"/>
              </a:ext>
            </a:extLst>
          </p:cNvPr>
          <p:cNvSpPr>
            <a:spLocks noGrp="1"/>
          </p:cNvSpPr>
          <p:nvPr>
            <p:ph type="body" sz="quarter" idx="10"/>
          </p:nvPr>
        </p:nvSpPr>
        <p:spPr>
          <a:xfrm>
            <a:off x="4097999" y="3891452"/>
            <a:ext cx="3996000" cy="914400"/>
          </a:xfrm>
        </p:spPr>
        <p:txBody>
          <a:bodyPr/>
          <a:lstStyle/>
          <a:p>
            <a:r>
              <a:rPr lang="zh-CN" altLang="en-US" dirty="0"/>
              <a:t>总结思考</a:t>
            </a:r>
          </a:p>
        </p:txBody>
      </p:sp>
      <p:sp>
        <p:nvSpPr>
          <p:cNvPr id="4" name="pen-hand-draw-tool-with-text-lines_57224">
            <a:extLst>
              <a:ext uri="{FF2B5EF4-FFF2-40B4-BE49-F238E27FC236}">
                <a16:creationId xmlns:a16="http://schemas.microsoft.com/office/drawing/2014/main" id="{4420C80A-D064-4B7D-92BA-437F26670B8F}"/>
              </a:ext>
            </a:extLst>
          </p:cNvPr>
          <p:cNvSpPr>
            <a:spLocks noChangeAspect="1"/>
          </p:cNvSpPr>
          <p:nvPr/>
        </p:nvSpPr>
        <p:spPr bwMode="auto">
          <a:xfrm>
            <a:off x="5654081" y="2095499"/>
            <a:ext cx="883837" cy="775602"/>
          </a:xfrm>
          <a:custGeom>
            <a:avLst/>
            <a:gdLst>
              <a:gd name="connsiteX0" fmla="*/ 374524 w 598884"/>
              <a:gd name="connsiteY0" fmla="*/ 409215 h 525544"/>
              <a:gd name="connsiteX1" fmla="*/ 583467 w 598884"/>
              <a:gd name="connsiteY1" fmla="*/ 423358 h 525544"/>
              <a:gd name="connsiteX2" fmla="*/ 583467 w 598884"/>
              <a:gd name="connsiteY2" fmla="*/ 455583 h 525544"/>
              <a:gd name="connsiteX3" fmla="*/ 569366 w 598884"/>
              <a:gd name="connsiteY3" fmla="*/ 455822 h 525544"/>
              <a:gd name="connsiteX4" fmla="*/ 563631 w 598884"/>
              <a:gd name="connsiteY4" fmla="*/ 454390 h 525544"/>
              <a:gd name="connsiteX5" fmla="*/ 170241 w 598884"/>
              <a:gd name="connsiteY5" fmla="*/ 452480 h 525544"/>
              <a:gd name="connsiteX6" fmla="*/ 166656 w 598884"/>
              <a:gd name="connsiteY6" fmla="*/ 426939 h 525544"/>
              <a:gd name="connsiteX7" fmla="*/ 374524 w 598884"/>
              <a:gd name="connsiteY7" fmla="*/ 409215 h 525544"/>
              <a:gd name="connsiteX8" fmla="*/ 57662 w 598884"/>
              <a:gd name="connsiteY8" fmla="*/ 318387 h 525544"/>
              <a:gd name="connsiteX9" fmla="*/ 42366 w 598884"/>
              <a:gd name="connsiteY9" fmla="*/ 405262 h 525544"/>
              <a:gd name="connsiteX10" fmla="*/ 51448 w 598884"/>
              <a:gd name="connsiteY10" fmla="*/ 411228 h 525544"/>
              <a:gd name="connsiteX11" fmla="*/ 52165 w 598884"/>
              <a:gd name="connsiteY11" fmla="*/ 411706 h 525544"/>
              <a:gd name="connsiteX12" fmla="*/ 55511 w 598884"/>
              <a:gd name="connsiteY12" fmla="*/ 414092 h 525544"/>
              <a:gd name="connsiteX13" fmla="*/ 59096 w 598884"/>
              <a:gd name="connsiteY13" fmla="*/ 417434 h 525544"/>
              <a:gd name="connsiteX14" fmla="*/ 67939 w 598884"/>
              <a:gd name="connsiteY14" fmla="*/ 422446 h 525544"/>
              <a:gd name="connsiteX15" fmla="*/ 72719 w 598884"/>
              <a:gd name="connsiteY15" fmla="*/ 426026 h 525544"/>
              <a:gd name="connsiteX16" fmla="*/ 124104 w 598884"/>
              <a:gd name="connsiteY16" fmla="*/ 381395 h 525544"/>
              <a:gd name="connsiteX17" fmla="*/ 93034 w 598884"/>
              <a:gd name="connsiteY17" fmla="*/ 365882 h 525544"/>
              <a:gd name="connsiteX18" fmla="*/ 83235 w 598884"/>
              <a:gd name="connsiteY18" fmla="*/ 352755 h 525544"/>
              <a:gd name="connsiteX19" fmla="*/ 57662 w 598884"/>
              <a:gd name="connsiteY19" fmla="*/ 318387 h 525544"/>
              <a:gd name="connsiteX20" fmla="*/ 222811 w 598884"/>
              <a:gd name="connsiteY20" fmla="*/ 75426 h 525544"/>
              <a:gd name="connsiteX21" fmla="*/ 211339 w 598884"/>
              <a:gd name="connsiteY21" fmla="*/ 88552 h 525544"/>
              <a:gd name="connsiteX22" fmla="*/ 296184 w 598884"/>
              <a:gd name="connsiteY22" fmla="*/ 143923 h 525544"/>
              <a:gd name="connsiteX23" fmla="*/ 301442 w 598884"/>
              <a:gd name="connsiteY23" fmla="*/ 134615 h 525544"/>
              <a:gd name="connsiteX24" fmla="*/ 222811 w 598884"/>
              <a:gd name="connsiteY24" fmla="*/ 75426 h 525544"/>
              <a:gd name="connsiteX25" fmla="*/ 287299 w 598884"/>
              <a:gd name="connsiteY25" fmla="*/ 26037 h 525544"/>
              <a:gd name="connsiteX26" fmla="*/ 256510 w 598884"/>
              <a:gd name="connsiteY26" fmla="*/ 36523 h 525544"/>
              <a:gd name="connsiteX27" fmla="*/ 255315 w 598884"/>
              <a:gd name="connsiteY27" fmla="*/ 37001 h 525544"/>
              <a:gd name="connsiteX28" fmla="*/ 232371 w 598884"/>
              <a:gd name="connsiteY28" fmla="*/ 63970 h 525544"/>
              <a:gd name="connsiteX29" fmla="*/ 310046 w 598884"/>
              <a:gd name="connsiteY29" fmla="*/ 115760 h 525544"/>
              <a:gd name="connsiteX30" fmla="*/ 316977 w 598884"/>
              <a:gd name="connsiteY30" fmla="*/ 84972 h 525544"/>
              <a:gd name="connsiteX31" fmla="*/ 287299 w 598884"/>
              <a:gd name="connsiteY31" fmla="*/ 26037 h 525544"/>
              <a:gd name="connsiteX32" fmla="*/ 289820 w 598884"/>
              <a:gd name="connsiteY32" fmla="*/ 0 h 525544"/>
              <a:gd name="connsiteX33" fmla="*/ 340637 w 598884"/>
              <a:gd name="connsiteY33" fmla="*/ 96190 h 525544"/>
              <a:gd name="connsiteX34" fmla="*/ 270611 w 598884"/>
              <a:gd name="connsiteY34" fmla="*/ 234854 h 525544"/>
              <a:gd name="connsiteX35" fmla="*/ 152306 w 598884"/>
              <a:gd name="connsiteY35" fmla="*/ 391658 h 525544"/>
              <a:gd name="connsiteX36" fmla="*/ 40693 w 598884"/>
              <a:gd name="connsiteY36" fmla="*/ 482589 h 525544"/>
              <a:gd name="connsiteX37" fmla="*/ 451533 w 598884"/>
              <a:gd name="connsiteY37" fmla="*/ 489272 h 525544"/>
              <a:gd name="connsiteX38" fmla="*/ 567687 w 598884"/>
              <a:gd name="connsiteY38" fmla="*/ 516241 h 525544"/>
              <a:gd name="connsiteX39" fmla="*/ 544504 w 598884"/>
              <a:gd name="connsiteY39" fmla="*/ 519344 h 525544"/>
              <a:gd name="connsiteX40" fmla="*/ 345178 w 598884"/>
              <a:gd name="connsiteY40" fmla="*/ 522446 h 525544"/>
              <a:gd name="connsiteX41" fmla="*/ 12491 w 598884"/>
              <a:gd name="connsiteY41" fmla="*/ 507888 h 525544"/>
              <a:gd name="connsiteX42" fmla="*/ 780 w 598884"/>
              <a:gd name="connsiteY42" fmla="*/ 493568 h 525544"/>
              <a:gd name="connsiteX43" fmla="*/ 63 w 598884"/>
              <a:gd name="connsiteY43" fmla="*/ 488556 h 525544"/>
              <a:gd name="connsiteX44" fmla="*/ 44039 w 598884"/>
              <a:gd name="connsiteY44" fmla="*/ 290702 h 525544"/>
              <a:gd name="connsiteX45" fmla="*/ 48341 w 598884"/>
              <a:gd name="connsiteY45" fmla="*/ 285929 h 525544"/>
              <a:gd name="connsiteX46" fmla="*/ 138205 w 598884"/>
              <a:gd name="connsiteY46" fmla="*/ 137479 h 525544"/>
              <a:gd name="connsiteX47" fmla="*/ 241453 w 598884"/>
              <a:gd name="connsiteY47" fmla="*/ 20771 h 525544"/>
              <a:gd name="connsiteX48" fmla="*/ 245038 w 598884"/>
              <a:gd name="connsiteY48" fmla="*/ 16953 h 525544"/>
              <a:gd name="connsiteX49" fmla="*/ 289820 w 598884"/>
              <a:gd name="connsiteY49" fmla="*/ 0 h 52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8884" h="525544">
                <a:moveTo>
                  <a:pt x="374524" y="409215"/>
                </a:moveTo>
                <a:cubicBezTo>
                  <a:pt x="444849" y="410289"/>
                  <a:pt x="515353" y="416675"/>
                  <a:pt x="583467" y="423358"/>
                </a:cubicBezTo>
                <a:cubicBezTo>
                  <a:pt x="603543" y="425507"/>
                  <a:pt x="604499" y="455345"/>
                  <a:pt x="583467" y="455583"/>
                </a:cubicBezTo>
                <a:cubicBezTo>
                  <a:pt x="578687" y="455345"/>
                  <a:pt x="574146" y="455583"/>
                  <a:pt x="569366" y="455822"/>
                </a:cubicBezTo>
                <a:cubicBezTo>
                  <a:pt x="567215" y="455822"/>
                  <a:pt x="565304" y="455106"/>
                  <a:pt x="563631" y="454390"/>
                </a:cubicBezTo>
                <a:cubicBezTo>
                  <a:pt x="431465" y="446990"/>
                  <a:pt x="302645" y="442455"/>
                  <a:pt x="170241" y="452480"/>
                </a:cubicBezTo>
                <a:cubicBezTo>
                  <a:pt x="155423" y="453674"/>
                  <a:pt x="152316" y="430042"/>
                  <a:pt x="166656" y="426939"/>
                </a:cubicBezTo>
                <a:cubicBezTo>
                  <a:pt x="234053" y="412378"/>
                  <a:pt x="304199" y="408141"/>
                  <a:pt x="374524" y="409215"/>
                </a:cubicBezTo>
                <a:close/>
                <a:moveTo>
                  <a:pt x="57662" y="318387"/>
                </a:moveTo>
                <a:cubicBezTo>
                  <a:pt x="55989" y="347743"/>
                  <a:pt x="49536" y="376383"/>
                  <a:pt x="42366" y="405262"/>
                </a:cubicBezTo>
                <a:cubicBezTo>
                  <a:pt x="45712" y="405978"/>
                  <a:pt x="48341" y="408364"/>
                  <a:pt x="51448" y="411228"/>
                </a:cubicBezTo>
                <a:cubicBezTo>
                  <a:pt x="51687" y="411467"/>
                  <a:pt x="51926" y="411467"/>
                  <a:pt x="52165" y="411706"/>
                </a:cubicBezTo>
                <a:cubicBezTo>
                  <a:pt x="53360" y="412183"/>
                  <a:pt x="54555" y="412899"/>
                  <a:pt x="55511" y="414092"/>
                </a:cubicBezTo>
                <a:cubicBezTo>
                  <a:pt x="56706" y="415286"/>
                  <a:pt x="57901" y="416479"/>
                  <a:pt x="59096" y="417434"/>
                </a:cubicBezTo>
                <a:cubicBezTo>
                  <a:pt x="61725" y="419582"/>
                  <a:pt x="64593" y="421252"/>
                  <a:pt x="67939" y="422446"/>
                </a:cubicBezTo>
                <a:cubicBezTo>
                  <a:pt x="69851" y="423162"/>
                  <a:pt x="71524" y="424594"/>
                  <a:pt x="72719" y="426026"/>
                </a:cubicBezTo>
                <a:cubicBezTo>
                  <a:pt x="90644" y="412183"/>
                  <a:pt x="108091" y="397863"/>
                  <a:pt x="124104" y="381395"/>
                </a:cubicBezTo>
                <a:cubicBezTo>
                  <a:pt x="117412" y="369939"/>
                  <a:pt x="107135" y="366359"/>
                  <a:pt x="93034" y="365882"/>
                </a:cubicBezTo>
                <a:cubicBezTo>
                  <a:pt x="86581" y="365643"/>
                  <a:pt x="81084" y="359438"/>
                  <a:pt x="83235" y="352755"/>
                </a:cubicBezTo>
                <a:cubicBezTo>
                  <a:pt x="89449" y="332707"/>
                  <a:pt x="75587" y="320774"/>
                  <a:pt x="57662" y="318387"/>
                </a:cubicBezTo>
                <a:close/>
                <a:moveTo>
                  <a:pt x="222811" y="75426"/>
                </a:moveTo>
                <a:cubicBezTo>
                  <a:pt x="218987" y="79722"/>
                  <a:pt x="215163" y="84256"/>
                  <a:pt x="211339" y="88552"/>
                </a:cubicBezTo>
                <a:cubicBezTo>
                  <a:pt x="238107" y="110032"/>
                  <a:pt x="267743" y="124830"/>
                  <a:pt x="296184" y="143923"/>
                </a:cubicBezTo>
                <a:cubicBezTo>
                  <a:pt x="297857" y="140820"/>
                  <a:pt x="299769" y="137717"/>
                  <a:pt x="301442" y="134615"/>
                </a:cubicBezTo>
                <a:cubicBezTo>
                  <a:pt x="273718" y="116954"/>
                  <a:pt x="247667" y="96667"/>
                  <a:pt x="222811" y="75426"/>
                </a:cubicBezTo>
                <a:close/>
                <a:moveTo>
                  <a:pt x="287299" y="26037"/>
                </a:moveTo>
                <a:cubicBezTo>
                  <a:pt x="279140" y="25977"/>
                  <a:pt x="268997" y="29125"/>
                  <a:pt x="256510" y="36523"/>
                </a:cubicBezTo>
                <a:cubicBezTo>
                  <a:pt x="256032" y="36762"/>
                  <a:pt x="255793" y="36762"/>
                  <a:pt x="255315" y="37001"/>
                </a:cubicBezTo>
                <a:cubicBezTo>
                  <a:pt x="247667" y="46070"/>
                  <a:pt x="240019" y="55139"/>
                  <a:pt x="232371" y="63970"/>
                </a:cubicBezTo>
                <a:cubicBezTo>
                  <a:pt x="258422" y="81154"/>
                  <a:pt x="283995" y="98815"/>
                  <a:pt x="310046" y="115760"/>
                </a:cubicBezTo>
                <a:cubicBezTo>
                  <a:pt x="313631" y="106214"/>
                  <a:pt x="316260" y="95951"/>
                  <a:pt x="316977" y="84972"/>
                </a:cubicBezTo>
                <a:cubicBezTo>
                  <a:pt x="318411" y="55259"/>
                  <a:pt x="311778" y="26216"/>
                  <a:pt x="287299" y="26037"/>
                </a:cubicBezTo>
                <a:close/>
                <a:moveTo>
                  <a:pt x="289820" y="0"/>
                </a:moveTo>
                <a:cubicBezTo>
                  <a:pt x="328135" y="-22"/>
                  <a:pt x="346553" y="46070"/>
                  <a:pt x="340637" y="96190"/>
                </a:cubicBezTo>
                <a:cubicBezTo>
                  <a:pt x="334424" y="147503"/>
                  <a:pt x="296662" y="192372"/>
                  <a:pt x="270611" y="234854"/>
                </a:cubicBezTo>
                <a:cubicBezTo>
                  <a:pt x="236195" y="291418"/>
                  <a:pt x="202018" y="347504"/>
                  <a:pt x="152306" y="391658"/>
                </a:cubicBezTo>
                <a:cubicBezTo>
                  <a:pt x="132469" y="429128"/>
                  <a:pt x="77738" y="457529"/>
                  <a:pt x="40693" y="482589"/>
                </a:cubicBezTo>
                <a:cubicBezTo>
                  <a:pt x="177640" y="480441"/>
                  <a:pt x="314587" y="493807"/>
                  <a:pt x="451533" y="489272"/>
                </a:cubicBezTo>
                <a:cubicBezTo>
                  <a:pt x="469219" y="488795"/>
                  <a:pt x="581071" y="472565"/>
                  <a:pt x="567687" y="516241"/>
                </a:cubicBezTo>
                <a:cubicBezTo>
                  <a:pt x="564580" y="525788"/>
                  <a:pt x="549284" y="529845"/>
                  <a:pt x="544504" y="519344"/>
                </a:cubicBezTo>
                <a:cubicBezTo>
                  <a:pt x="541636" y="512900"/>
                  <a:pt x="357606" y="522446"/>
                  <a:pt x="345178" y="522446"/>
                </a:cubicBezTo>
                <a:cubicBezTo>
                  <a:pt x="234761" y="522446"/>
                  <a:pt x="122431" y="519582"/>
                  <a:pt x="12491" y="507888"/>
                </a:cubicBezTo>
                <a:cubicBezTo>
                  <a:pt x="4126" y="506933"/>
                  <a:pt x="63" y="499773"/>
                  <a:pt x="780" y="493568"/>
                </a:cubicBezTo>
                <a:cubicBezTo>
                  <a:pt x="302" y="492136"/>
                  <a:pt x="-176" y="490465"/>
                  <a:pt x="63" y="488556"/>
                </a:cubicBezTo>
                <a:cubicBezTo>
                  <a:pt x="8667" y="421491"/>
                  <a:pt x="29699" y="356574"/>
                  <a:pt x="44039" y="290702"/>
                </a:cubicBezTo>
                <a:cubicBezTo>
                  <a:pt x="44756" y="288077"/>
                  <a:pt x="46429" y="286406"/>
                  <a:pt x="48341" y="285929"/>
                </a:cubicBezTo>
                <a:cubicBezTo>
                  <a:pt x="69851" y="232945"/>
                  <a:pt x="105223" y="183780"/>
                  <a:pt x="138205" y="137479"/>
                </a:cubicBezTo>
                <a:cubicBezTo>
                  <a:pt x="166646" y="97860"/>
                  <a:pt x="198672" y="46309"/>
                  <a:pt x="241453" y="20771"/>
                </a:cubicBezTo>
                <a:cubicBezTo>
                  <a:pt x="242409" y="19339"/>
                  <a:pt x="243365" y="18146"/>
                  <a:pt x="245038" y="16953"/>
                </a:cubicBezTo>
                <a:cubicBezTo>
                  <a:pt x="262066" y="5139"/>
                  <a:pt x="277049" y="7"/>
                  <a:pt x="289820" y="0"/>
                </a:cubicBezTo>
                <a:close/>
              </a:path>
            </a:pathLst>
          </a:custGeom>
          <a:solidFill>
            <a:schemeClr val="bg1"/>
          </a:solidFill>
          <a:ln>
            <a:noFill/>
          </a:ln>
        </p:spPr>
      </p:sp>
    </p:spTree>
    <p:extLst>
      <p:ext uri="{BB962C8B-B14F-4D97-AF65-F5344CB8AC3E}">
        <p14:creationId xmlns:p14="http://schemas.microsoft.com/office/powerpoint/2010/main" val="3244317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6A99F38-9794-476E-B77B-632FEE82A9F3}"/>
              </a:ext>
            </a:extLst>
          </p:cNvPr>
          <p:cNvSpPr>
            <a:spLocks noGrp="1"/>
          </p:cNvSpPr>
          <p:nvPr>
            <p:ph type="sldNum" sz="quarter" idx="12"/>
          </p:nvPr>
        </p:nvSpPr>
        <p:spPr/>
        <p:txBody>
          <a:bodyPr/>
          <a:lstStyle/>
          <a:p>
            <a:fld id="{2515AB8F-1C56-49E9-90C8-78D22B0C1B97}" type="slidenum">
              <a:rPr lang="zh-CN" altLang="en-US" smtClean="0"/>
              <a:pPr/>
              <a:t>34</a:t>
            </a:fld>
            <a:endParaRPr lang="zh-CN" altLang="en-US" dirty="0"/>
          </a:p>
        </p:txBody>
      </p:sp>
      <p:sp>
        <p:nvSpPr>
          <p:cNvPr id="3" name="标题 2">
            <a:extLst>
              <a:ext uri="{FF2B5EF4-FFF2-40B4-BE49-F238E27FC236}">
                <a16:creationId xmlns:a16="http://schemas.microsoft.com/office/drawing/2014/main" id="{F0D6D271-7584-419D-AE75-866EF379947F}"/>
              </a:ext>
            </a:extLst>
          </p:cNvPr>
          <p:cNvSpPr>
            <a:spLocks noGrp="1"/>
          </p:cNvSpPr>
          <p:nvPr>
            <p:ph type="title"/>
          </p:nvPr>
        </p:nvSpPr>
        <p:spPr/>
        <p:txBody>
          <a:bodyPr/>
          <a:lstStyle/>
          <a:p>
            <a:r>
              <a:rPr lang="zh-CN" altLang="en-US" dirty="0"/>
              <a:t>思考</a:t>
            </a:r>
          </a:p>
        </p:txBody>
      </p:sp>
      <p:sp>
        <p:nvSpPr>
          <p:cNvPr id="4" name="文本框 3">
            <a:extLst>
              <a:ext uri="{FF2B5EF4-FFF2-40B4-BE49-F238E27FC236}">
                <a16:creationId xmlns:a16="http://schemas.microsoft.com/office/drawing/2014/main" id="{C6ED16E7-7127-4582-A297-269289356A25}"/>
              </a:ext>
            </a:extLst>
          </p:cNvPr>
          <p:cNvSpPr txBox="1"/>
          <p:nvPr/>
        </p:nvSpPr>
        <p:spPr>
          <a:xfrm>
            <a:off x="405114" y="1266338"/>
            <a:ext cx="4398961"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rPr>
              <a:t>联邦</a:t>
            </a:r>
            <a:r>
              <a:rPr lang="en-US" altLang="zh-CN" sz="2800" b="1" dirty="0">
                <a:solidFill>
                  <a:srgbClr val="002060"/>
                </a:solidFill>
                <a:latin typeface="微软雅黑" panose="020B0503020204020204" pitchFamily="34" charset="-122"/>
                <a:ea typeface="微软雅黑" panose="020B0503020204020204" pitchFamily="34" charset="-122"/>
                <a:cs typeface="+mj-cs"/>
              </a:rPr>
              <a:t>POI</a:t>
            </a:r>
            <a:r>
              <a:rPr lang="zh-CN" altLang="en-US" sz="2800" b="1" dirty="0">
                <a:solidFill>
                  <a:srgbClr val="002060"/>
                </a:solidFill>
                <a:latin typeface="微软雅黑" panose="020B0503020204020204" pitchFamily="34" charset="-122"/>
                <a:ea typeface="微软雅黑" panose="020B0503020204020204" pitchFamily="34" charset="-122"/>
                <a:cs typeface="+mj-cs"/>
              </a:rPr>
              <a:t>推荐？（瞎想）</a:t>
            </a:r>
          </a:p>
        </p:txBody>
      </p:sp>
      <p:sp>
        <p:nvSpPr>
          <p:cNvPr id="7" name="文本框 6">
            <a:extLst>
              <a:ext uri="{FF2B5EF4-FFF2-40B4-BE49-F238E27FC236}">
                <a16:creationId xmlns:a16="http://schemas.microsoft.com/office/drawing/2014/main" id="{80BDCE33-334A-473F-976F-FA8B9506E8CC}"/>
              </a:ext>
            </a:extLst>
          </p:cNvPr>
          <p:cNvSpPr txBox="1"/>
          <p:nvPr/>
        </p:nvSpPr>
        <p:spPr>
          <a:xfrm>
            <a:off x="405114" y="2242938"/>
            <a:ext cx="5625258"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rPr>
              <a:t>从传统的推荐中寻找问题与方法</a:t>
            </a:r>
          </a:p>
        </p:txBody>
      </p:sp>
      <p:sp>
        <p:nvSpPr>
          <p:cNvPr id="10" name="文本框 9">
            <a:extLst>
              <a:ext uri="{FF2B5EF4-FFF2-40B4-BE49-F238E27FC236}">
                <a16:creationId xmlns:a16="http://schemas.microsoft.com/office/drawing/2014/main" id="{3A0D6408-4314-495B-85FC-E8958999B1B9}"/>
              </a:ext>
            </a:extLst>
          </p:cNvPr>
          <p:cNvSpPr txBox="1"/>
          <p:nvPr/>
        </p:nvSpPr>
        <p:spPr>
          <a:xfrm>
            <a:off x="405114" y="3219539"/>
            <a:ext cx="6343403"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rPr>
              <a:t>从传统的联邦学习中寻找问题与方法</a:t>
            </a:r>
          </a:p>
        </p:txBody>
      </p:sp>
      <p:sp>
        <p:nvSpPr>
          <p:cNvPr id="8" name="文本框 7">
            <a:extLst>
              <a:ext uri="{FF2B5EF4-FFF2-40B4-BE49-F238E27FC236}">
                <a16:creationId xmlns:a16="http://schemas.microsoft.com/office/drawing/2014/main" id="{47D06ED8-A7C3-4016-A9D0-3AD0BE65AB23}"/>
              </a:ext>
            </a:extLst>
          </p:cNvPr>
          <p:cNvSpPr txBox="1"/>
          <p:nvPr/>
        </p:nvSpPr>
        <p:spPr>
          <a:xfrm>
            <a:off x="787941" y="3802783"/>
            <a:ext cx="6999032" cy="400110"/>
          </a:xfrm>
          <a:prstGeom prst="rect">
            <a:avLst/>
          </a:prstGeom>
          <a:noFill/>
        </p:spPr>
        <p:txBody>
          <a:bodyPr wrap="none" rtlCol="0">
            <a:spAutoFit/>
          </a:bodyPr>
          <a:lstStyle/>
          <a:p>
            <a:pPr marL="285750" indent="-285750">
              <a:buFont typeface="Wingdings" panose="05000000000000000000" pitchFamily="2" charset="2"/>
              <a:buChar char="ü"/>
            </a:pPr>
            <a:r>
              <a:rPr lang="zh-CN" altLang="en-US" sz="2000" b="0" i="0" dirty="0">
                <a:solidFill>
                  <a:srgbClr val="333333"/>
                </a:solidFill>
                <a:effectLst/>
                <a:latin typeface="pingfang SC"/>
              </a:rPr>
              <a:t>如何更好的研究符合实际场景的本地数据（</a:t>
            </a:r>
            <a:r>
              <a:rPr lang="en-US" altLang="zh-CN" sz="2000" b="1" i="0" dirty="0">
                <a:solidFill>
                  <a:srgbClr val="FF0000"/>
                </a:solidFill>
                <a:effectLst/>
                <a:latin typeface="Arial" panose="020B0604020202020204" pitchFamily="34" charset="0"/>
                <a:cs typeface="Arial" panose="020B0604020202020204" pitchFamily="34" charset="0"/>
              </a:rPr>
              <a:t>Non-IID</a:t>
            </a:r>
            <a:r>
              <a:rPr lang="zh-CN" altLang="en-US" sz="2000" b="1" i="0" dirty="0">
                <a:solidFill>
                  <a:srgbClr val="FF0000"/>
                </a:solidFill>
                <a:effectLst/>
                <a:latin typeface="pingfang SC"/>
              </a:rPr>
              <a:t>数据</a:t>
            </a:r>
            <a:r>
              <a:rPr lang="zh-CN" altLang="en-US" sz="2000" b="0" i="0" dirty="0">
                <a:solidFill>
                  <a:srgbClr val="333333"/>
                </a:solidFill>
                <a:effectLst/>
                <a:latin typeface="pingfang SC"/>
              </a:rPr>
              <a:t>）</a:t>
            </a:r>
            <a:endParaRPr lang="zh-CN" altLang="en-US" sz="2000" dirty="0"/>
          </a:p>
        </p:txBody>
      </p:sp>
      <p:sp>
        <p:nvSpPr>
          <p:cNvPr id="9" name="文本框 8">
            <a:extLst>
              <a:ext uri="{FF2B5EF4-FFF2-40B4-BE49-F238E27FC236}">
                <a16:creationId xmlns:a16="http://schemas.microsoft.com/office/drawing/2014/main" id="{ECAB9E28-040F-4649-AFE1-C6ECEDB2997B}"/>
              </a:ext>
            </a:extLst>
          </p:cNvPr>
          <p:cNvSpPr txBox="1"/>
          <p:nvPr/>
        </p:nvSpPr>
        <p:spPr>
          <a:xfrm>
            <a:off x="787941" y="4233107"/>
            <a:ext cx="4833374" cy="400110"/>
          </a:xfrm>
          <a:prstGeom prst="rect">
            <a:avLst/>
          </a:prstGeom>
          <a:noFill/>
        </p:spPr>
        <p:txBody>
          <a:bodyPr wrap="none" rtlCol="0">
            <a:spAutoFit/>
          </a:bodyPr>
          <a:lstStyle>
            <a:defPPr>
              <a:defRPr lang="zh-CN"/>
            </a:defPPr>
            <a:lvl1pPr marL="285750" indent="-285750">
              <a:buFont typeface="Wingdings" panose="05000000000000000000" pitchFamily="2" charset="2"/>
              <a:buChar char="ü"/>
              <a:defRPr sz="2000" b="0" i="0">
                <a:solidFill>
                  <a:srgbClr val="333333"/>
                </a:solidFill>
                <a:effectLst/>
                <a:latin typeface="pingfang SC"/>
              </a:defRPr>
            </a:lvl1pPr>
          </a:lstStyle>
          <a:p>
            <a:r>
              <a:rPr lang="zh-CN" altLang="en-US" dirty="0"/>
              <a:t>如何</a:t>
            </a:r>
            <a:r>
              <a:rPr lang="zh-CN" altLang="en-US" b="1" dirty="0">
                <a:solidFill>
                  <a:srgbClr val="FF0000"/>
                </a:solidFill>
              </a:rPr>
              <a:t>挑选</a:t>
            </a:r>
            <a:r>
              <a:rPr lang="zh-CN" altLang="en-US" dirty="0"/>
              <a:t>有代表性的本地模型参与训练</a:t>
            </a:r>
          </a:p>
        </p:txBody>
      </p:sp>
      <p:sp>
        <p:nvSpPr>
          <p:cNvPr id="11" name="文本框 10">
            <a:extLst>
              <a:ext uri="{FF2B5EF4-FFF2-40B4-BE49-F238E27FC236}">
                <a16:creationId xmlns:a16="http://schemas.microsoft.com/office/drawing/2014/main" id="{F03CE466-D0A2-42A1-8317-FB7616905477}"/>
              </a:ext>
            </a:extLst>
          </p:cNvPr>
          <p:cNvSpPr txBox="1"/>
          <p:nvPr/>
        </p:nvSpPr>
        <p:spPr>
          <a:xfrm>
            <a:off x="787941" y="4668136"/>
            <a:ext cx="5089855" cy="400110"/>
          </a:xfrm>
          <a:prstGeom prst="rect">
            <a:avLst/>
          </a:prstGeom>
          <a:noFill/>
        </p:spPr>
        <p:txBody>
          <a:bodyPr wrap="none" rtlCol="0">
            <a:spAutoFit/>
          </a:bodyPr>
          <a:lstStyle>
            <a:defPPr>
              <a:defRPr lang="zh-CN"/>
            </a:defPPr>
            <a:lvl1pPr marL="285750" indent="-285750">
              <a:buFont typeface="Wingdings" panose="05000000000000000000" pitchFamily="2" charset="2"/>
              <a:buChar char="ü"/>
              <a:defRPr sz="2000" b="0" i="0">
                <a:solidFill>
                  <a:srgbClr val="333333"/>
                </a:solidFill>
                <a:effectLst/>
                <a:latin typeface="pingfang SC"/>
              </a:defRPr>
            </a:lvl1pPr>
          </a:lstStyle>
          <a:p>
            <a:r>
              <a:rPr lang="zh-CN" altLang="en-US" dirty="0"/>
              <a:t>如何在服务器端进行更加有效的</a:t>
            </a:r>
            <a:r>
              <a:rPr lang="zh-CN" altLang="en-US" b="1" dirty="0">
                <a:solidFill>
                  <a:srgbClr val="FF0000"/>
                </a:solidFill>
              </a:rPr>
              <a:t>参数聚合</a:t>
            </a:r>
          </a:p>
        </p:txBody>
      </p:sp>
      <p:sp>
        <p:nvSpPr>
          <p:cNvPr id="12" name="文本框 11">
            <a:extLst>
              <a:ext uri="{FF2B5EF4-FFF2-40B4-BE49-F238E27FC236}">
                <a16:creationId xmlns:a16="http://schemas.microsoft.com/office/drawing/2014/main" id="{1DB1699F-1B22-47C6-8FAE-A5C1949040D1}"/>
              </a:ext>
            </a:extLst>
          </p:cNvPr>
          <p:cNvSpPr txBox="1"/>
          <p:nvPr/>
        </p:nvSpPr>
        <p:spPr>
          <a:xfrm>
            <a:off x="787941" y="5103165"/>
            <a:ext cx="5089855" cy="400110"/>
          </a:xfrm>
          <a:prstGeom prst="rect">
            <a:avLst/>
          </a:prstGeom>
          <a:noFill/>
        </p:spPr>
        <p:txBody>
          <a:bodyPr wrap="none" rtlCol="0">
            <a:spAutoFit/>
          </a:bodyPr>
          <a:lstStyle>
            <a:defPPr>
              <a:defRPr lang="zh-CN"/>
            </a:defPPr>
            <a:lvl1pPr marL="285750" indent="-285750">
              <a:buFont typeface="Wingdings" panose="05000000000000000000" pitchFamily="2" charset="2"/>
              <a:buChar char="ü"/>
              <a:defRPr sz="2000" b="0" i="0">
                <a:solidFill>
                  <a:srgbClr val="333333"/>
                </a:solidFill>
                <a:effectLst/>
                <a:latin typeface="pingfang SC"/>
              </a:defRPr>
            </a:lvl1pPr>
          </a:lstStyle>
          <a:p>
            <a:r>
              <a:rPr lang="zh-CN" altLang="en-US" dirty="0"/>
              <a:t>如何用尽可能</a:t>
            </a:r>
            <a:r>
              <a:rPr lang="zh-CN" altLang="en-US" b="1" dirty="0">
                <a:solidFill>
                  <a:srgbClr val="FF0000"/>
                </a:solidFill>
              </a:rPr>
              <a:t>少量的交互</a:t>
            </a:r>
            <a:r>
              <a:rPr lang="zh-CN" altLang="en-US" dirty="0"/>
              <a:t>而达到最优效果</a:t>
            </a:r>
          </a:p>
        </p:txBody>
      </p:sp>
      <p:sp>
        <p:nvSpPr>
          <p:cNvPr id="13" name="文本框 12">
            <a:extLst>
              <a:ext uri="{FF2B5EF4-FFF2-40B4-BE49-F238E27FC236}">
                <a16:creationId xmlns:a16="http://schemas.microsoft.com/office/drawing/2014/main" id="{BEB0D88A-3917-40CF-ACA5-5CE50AFA51FE}"/>
              </a:ext>
            </a:extLst>
          </p:cNvPr>
          <p:cNvSpPr txBox="1"/>
          <p:nvPr/>
        </p:nvSpPr>
        <p:spPr>
          <a:xfrm>
            <a:off x="787941" y="5533489"/>
            <a:ext cx="5859296" cy="400110"/>
          </a:xfrm>
          <a:prstGeom prst="rect">
            <a:avLst/>
          </a:prstGeom>
          <a:noFill/>
        </p:spPr>
        <p:txBody>
          <a:bodyPr wrap="none" rtlCol="0">
            <a:spAutoFit/>
          </a:bodyPr>
          <a:lstStyle>
            <a:defPPr>
              <a:defRPr lang="zh-CN"/>
            </a:defPPr>
            <a:lvl1pPr marL="285750" indent="-285750">
              <a:buFont typeface="Wingdings" panose="05000000000000000000" pitchFamily="2" charset="2"/>
              <a:buChar char="ü"/>
              <a:defRPr sz="2000" b="0" i="0">
                <a:solidFill>
                  <a:srgbClr val="333333"/>
                </a:solidFill>
                <a:effectLst/>
                <a:latin typeface="pingfang SC"/>
              </a:defRPr>
            </a:lvl1pPr>
          </a:lstStyle>
          <a:p>
            <a:r>
              <a:rPr lang="zh-CN" altLang="en-US" dirty="0"/>
              <a:t>如何在参数上传下载过程中进行</a:t>
            </a:r>
            <a:r>
              <a:rPr lang="zh-CN" altLang="en-US" b="1" dirty="0">
                <a:solidFill>
                  <a:srgbClr val="FF0000"/>
                </a:solidFill>
              </a:rPr>
              <a:t>安全与隐私保护</a:t>
            </a:r>
          </a:p>
        </p:txBody>
      </p:sp>
    </p:spTree>
    <p:extLst>
      <p:ext uri="{BB962C8B-B14F-4D97-AF65-F5344CB8AC3E}">
        <p14:creationId xmlns:p14="http://schemas.microsoft.com/office/powerpoint/2010/main" val="2967924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3CCF343B-4E0B-4154-8946-89391E5C2A8C}"/>
              </a:ext>
            </a:extLst>
          </p:cNvPr>
          <p:cNvSpPr>
            <a:spLocks noGrp="1"/>
          </p:cNvSpPr>
          <p:nvPr>
            <p:ph type="body" sz="quarter" idx="10"/>
          </p:nvPr>
        </p:nvSpPr>
        <p:spPr>
          <a:xfrm>
            <a:off x="3540868" y="2606037"/>
            <a:ext cx="7978032" cy="914400"/>
          </a:xfrm>
        </p:spPr>
        <p:txBody>
          <a:bodyPr/>
          <a:lstStyle/>
          <a:p>
            <a:r>
              <a:rPr lang="zh-CN" altLang="en-US" dirty="0"/>
              <a:t>谢谢观看</a:t>
            </a:r>
          </a:p>
        </p:txBody>
      </p:sp>
    </p:spTree>
    <p:extLst>
      <p:ext uri="{BB962C8B-B14F-4D97-AF65-F5344CB8AC3E}">
        <p14:creationId xmlns:p14="http://schemas.microsoft.com/office/powerpoint/2010/main" val="2154956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3E8CC4-1818-4D10-86F3-154040FDC6C4}"/>
              </a:ext>
            </a:extLst>
          </p:cNvPr>
          <p:cNvSpPr>
            <a:spLocks noGrp="1"/>
          </p:cNvSpPr>
          <p:nvPr>
            <p:ph type="body" sz="quarter" idx="10"/>
          </p:nvPr>
        </p:nvSpPr>
        <p:spPr>
          <a:xfrm>
            <a:off x="4098000" y="3876417"/>
            <a:ext cx="3996000" cy="1072236"/>
          </a:xfrm>
        </p:spPr>
        <p:txBody>
          <a:bodyPr/>
          <a:lstStyle/>
          <a:p>
            <a:r>
              <a:rPr lang="zh-CN" altLang="en-US" dirty="0">
                <a:cs typeface="+mn-ea"/>
                <a:sym typeface="+mn-lt"/>
              </a:rPr>
              <a:t>背景介绍</a:t>
            </a:r>
          </a:p>
        </p:txBody>
      </p:sp>
      <p:sp>
        <p:nvSpPr>
          <p:cNvPr id="14" name="three-books_73757">
            <a:extLst>
              <a:ext uri="{FF2B5EF4-FFF2-40B4-BE49-F238E27FC236}">
                <a16:creationId xmlns:a16="http://schemas.microsoft.com/office/drawing/2014/main" id="{EC2B8D32-C0D9-4F52-AA32-513B2842F8D8}"/>
              </a:ext>
            </a:extLst>
          </p:cNvPr>
          <p:cNvSpPr>
            <a:spLocks/>
          </p:cNvSpPr>
          <p:nvPr/>
        </p:nvSpPr>
        <p:spPr bwMode="auto">
          <a:xfrm>
            <a:off x="5628000" y="2068866"/>
            <a:ext cx="936000" cy="828000"/>
          </a:xfrm>
          <a:custGeom>
            <a:avLst/>
            <a:gdLst>
              <a:gd name="T0" fmla="*/ 2471 w 2903"/>
              <a:gd name="T1" fmla="*/ 1598 h 2261"/>
              <a:gd name="T2" fmla="*/ 2471 w 2903"/>
              <a:gd name="T3" fmla="*/ 2127 h 2261"/>
              <a:gd name="T4" fmla="*/ 2505 w 2903"/>
              <a:gd name="T5" fmla="*/ 2127 h 2261"/>
              <a:gd name="T6" fmla="*/ 2572 w 2903"/>
              <a:gd name="T7" fmla="*/ 2194 h 2261"/>
              <a:gd name="T8" fmla="*/ 2505 w 2903"/>
              <a:gd name="T9" fmla="*/ 2261 h 2261"/>
              <a:gd name="T10" fmla="*/ 2405 w 2903"/>
              <a:gd name="T11" fmla="*/ 2261 h 2261"/>
              <a:gd name="T12" fmla="*/ 2124 w 2903"/>
              <a:gd name="T13" fmla="*/ 2261 h 2261"/>
              <a:gd name="T14" fmla="*/ 398 w 2903"/>
              <a:gd name="T15" fmla="*/ 2261 h 2261"/>
              <a:gd name="T16" fmla="*/ 0 w 2903"/>
              <a:gd name="T17" fmla="*/ 1863 h 2261"/>
              <a:gd name="T18" fmla="*/ 398 w 2903"/>
              <a:gd name="T19" fmla="*/ 1465 h 2261"/>
              <a:gd name="T20" fmla="*/ 2124 w 2903"/>
              <a:gd name="T21" fmla="*/ 1465 h 2261"/>
              <a:gd name="T22" fmla="*/ 2405 w 2903"/>
              <a:gd name="T23" fmla="*/ 1465 h 2261"/>
              <a:gd name="T24" fmla="*/ 2505 w 2903"/>
              <a:gd name="T25" fmla="*/ 1465 h 2261"/>
              <a:gd name="T26" fmla="*/ 2572 w 2903"/>
              <a:gd name="T27" fmla="*/ 1532 h 2261"/>
              <a:gd name="T28" fmla="*/ 2505 w 2903"/>
              <a:gd name="T29" fmla="*/ 1598 h 2261"/>
              <a:gd name="T30" fmla="*/ 2471 w 2903"/>
              <a:gd name="T31" fmla="*/ 1598 h 2261"/>
              <a:gd name="T32" fmla="*/ 2836 w 2903"/>
              <a:gd name="T33" fmla="*/ 1195 h 2261"/>
              <a:gd name="T34" fmla="*/ 2786 w 2903"/>
              <a:gd name="T35" fmla="*/ 1195 h 2261"/>
              <a:gd name="T36" fmla="*/ 2786 w 2903"/>
              <a:gd name="T37" fmla="*/ 786 h 2261"/>
              <a:gd name="T38" fmla="*/ 2836 w 2903"/>
              <a:gd name="T39" fmla="*/ 786 h 2261"/>
              <a:gd name="T40" fmla="*/ 2903 w 2903"/>
              <a:gd name="T41" fmla="*/ 720 h 2261"/>
              <a:gd name="T42" fmla="*/ 2836 w 2903"/>
              <a:gd name="T43" fmla="*/ 653 h 2261"/>
              <a:gd name="T44" fmla="*/ 2720 w 2903"/>
              <a:gd name="T45" fmla="*/ 653 h 2261"/>
              <a:gd name="T46" fmla="*/ 2455 w 2903"/>
              <a:gd name="T47" fmla="*/ 653 h 2261"/>
              <a:gd name="T48" fmla="*/ 1005 w 2903"/>
              <a:gd name="T49" fmla="*/ 653 h 2261"/>
              <a:gd name="T50" fmla="*/ 668 w 2903"/>
              <a:gd name="T51" fmla="*/ 991 h 2261"/>
              <a:gd name="T52" fmla="*/ 1005 w 2903"/>
              <a:gd name="T53" fmla="*/ 1328 h 2261"/>
              <a:gd name="T54" fmla="*/ 2455 w 2903"/>
              <a:gd name="T55" fmla="*/ 1328 h 2261"/>
              <a:gd name="T56" fmla="*/ 2720 w 2903"/>
              <a:gd name="T57" fmla="*/ 1328 h 2261"/>
              <a:gd name="T58" fmla="*/ 2836 w 2903"/>
              <a:gd name="T59" fmla="*/ 1328 h 2261"/>
              <a:gd name="T60" fmla="*/ 2903 w 2903"/>
              <a:gd name="T61" fmla="*/ 1262 h 2261"/>
              <a:gd name="T62" fmla="*/ 2836 w 2903"/>
              <a:gd name="T63" fmla="*/ 1195 h 2261"/>
              <a:gd name="T64" fmla="*/ 226 w 2903"/>
              <a:gd name="T65" fmla="*/ 405 h 2261"/>
              <a:gd name="T66" fmla="*/ 159 w 2903"/>
              <a:gd name="T67" fmla="*/ 472 h 2261"/>
              <a:gd name="T68" fmla="*/ 226 w 2903"/>
              <a:gd name="T69" fmla="*/ 539 h 2261"/>
              <a:gd name="T70" fmla="*/ 323 w 2903"/>
              <a:gd name="T71" fmla="*/ 539 h 2261"/>
              <a:gd name="T72" fmla="*/ 671 w 2903"/>
              <a:gd name="T73" fmla="*/ 539 h 2261"/>
              <a:gd name="T74" fmla="*/ 2248 w 2903"/>
              <a:gd name="T75" fmla="*/ 539 h 2261"/>
              <a:gd name="T76" fmla="*/ 2517 w 2903"/>
              <a:gd name="T77" fmla="*/ 269 h 2261"/>
              <a:gd name="T78" fmla="*/ 2248 w 2903"/>
              <a:gd name="T79" fmla="*/ 0 h 2261"/>
              <a:gd name="T80" fmla="*/ 671 w 2903"/>
              <a:gd name="T81" fmla="*/ 0 h 2261"/>
              <a:gd name="T82" fmla="*/ 323 w 2903"/>
              <a:gd name="T83" fmla="*/ 0 h 2261"/>
              <a:gd name="T84" fmla="*/ 226 w 2903"/>
              <a:gd name="T85" fmla="*/ 0 h 2261"/>
              <a:gd name="T86" fmla="*/ 159 w 2903"/>
              <a:gd name="T87" fmla="*/ 66 h 2261"/>
              <a:gd name="T88" fmla="*/ 226 w 2903"/>
              <a:gd name="T89" fmla="*/ 133 h 2261"/>
              <a:gd name="T90" fmla="*/ 257 w 2903"/>
              <a:gd name="T91" fmla="*/ 133 h 2261"/>
              <a:gd name="T92" fmla="*/ 257 w 2903"/>
              <a:gd name="T93" fmla="*/ 405 h 2261"/>
              <a:gd name="T94" fmla="*/ 226 w 2903"/>
              <a:gd name="T95" fmla="*/ 40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3" h="2261">
                <a:moveTo>
                  <a:pt x="2471" y="1598"/>
                </a:moveTo>
                <a:lnTo>
                  <a:pt x="2471" y="2127"/>
                </a:lnTo>
                <a:lnTo>
                  <a:pt x="2505" y="2127"/>
                </a:lnTo>
                <a:cubicBezTo>
                  <a:pt x="2542" y="2127"/>
                  <a:pt x="2572" y="2157"/>
                  <a:pt x="2572" y="2194"/>
                </a:cubicBezTo>
                <a:cubicBezTo>
                  <a:pt x="2572" y="2231"/>
                  <a:pt x="2542" y="2261"/>
                  <a:pt x="2505" y="2261"/>
                </a:cubicBezTo>
                <a:lnTo>
                  <a:pt x="2405" y="2261"/>
                </a:lnTo>
                <a:lnTo>
                  <a:pt x="2124" y="2261"/>
                </a:lnTo>
                <a:lnTo>
                  <a:pt x="398" y="2261"/>
                </a:lnTo>
                <a:cubicBezTo>
                  <a:pt x="178" y="2261"/>
                  <a:pt x="0" y="2082"/>
                  <a:pt x="0" y="1863"/>
                </a:cubicBezTo>
                <a:cubicBezTo>
                  <a:pt x="0" y="1643"/>
                  <a:pt x="178" y="1465"/>
                  <a:pt x="398" y="1465"/>
                </a:cubicBezTo>
                <a:lnTo>
                  <a:pt x="2124" y="1465"/>
                </a:lnTo>
                <a:lnTo>
                  <a:pt x="2405" y="1465"/>
                </a:lnTo>
                <a:lnTo>
                  <a:pt x="2505" y="1465"/>
                </a:lnTo>
                <a:cubicBezTo>
                  <a:pt x="2542" y="1465"/>
                  <a:pt x="2572" y="1495"/>
                  <a:pt x="2572" y="1532"/>
                </a:cubicBezTo>
                <a:cubicBezTo>
                  <a:pt x="2572" y="1568"/>
                  <a:pt x="2542" y="1598"/>
                  <a:pt x="2505" y="1598"/>
                </a:cubicBezTo>
                <a:lnTo>
                  <a:pt x="2471" y="1598"/>
                </a:lnTo>
                <a:close/>
                <a:moveTo>
                  <a:pt x="2836" y="1195"/>
                </a:moveTo>
                <a:lnTo>
                  <a:pt x="2786" y="1195"/>
                </a:lnTo>
                <a:lnTo>
                  <a:pt x="2786" y="786"/>
                </a:lnTo>
                <a:lnTo>
                  <a:pt x="2836" y="786"/>
                </a:lnTo>
                <a:cubicBezTo>
                  <a:pt x="2873" y="786"/>
                  <a:pt x="2903" y="757"/>
                  <a:pt x="2903" y="720"/>
                </a:cubicBezTo>
                <a:cubicBezTo>
                  <a:pt x="2903" y="683"/>
                  <a:pt x="2873" y="653"/>
                  <a:pt x="2836" y="653"/>
                </a:cubicBezTo>
                <a:lnTo>
                  <a:pt x="2720" y="653"/>
                </a:lnTo>
                <a:lnTo>
                  <a:pt x="2455" y="653"/>
                </a:lnTo>
                <a:lnTo>
                  <a:pt x="1005" y="653"/>
                </a:lnTo>
                <a:cubicBezTo>
                  <a:pt x="819" y="653"/>
                  <a:pt x="668" y="805"/>
                  <a:pt x="668" y="991"/>
                </a:cubicBezTo>
                <a:cubicBezTo>
                  <a:pt x="668" y="1177"/>
                  <a:pt x="819" y="1328"/>
                  <a:pt x="1005" y="1328"/>
                </a:cubicBezTo>
                <a:lnTo>
                  <a:pt x="2455" y="1328"/>
                </a:lnTo>
                <a:lnTo>
                  <a:pt x="2720" y="1328"/>
                </a:lnTo>
                <a:lnTo>
                  <a:pt x="2836" y="1328"/>
                </a:lnTo>
                <a:cubicBezTo>
                  <a:pt x="2873" y="1328"/>
                  <a:pt x="2903" y="1299"/>
                  <a:pt x="2903" y="1262"/>
                </a:cubicBezTo>
                <a:cubicBezTo>
                  <a:pt x="2903" y="1225"/>
                  <a:pt x="2873" y="1195"/>
                  <a:pt x="2836" y="1195"/>
                </a:cubicBezTo>
                <a:close/>
                <a:moveTo>
                  <a:pt x="226" y="405"/>
                </a:moveTo>
                <a:cubicBezTo>
                  <a:pt x="189" y="405"/>
                  <a:pt x="159" y="435"/>
                  <a:pt x="159" y="472"/>
                </a:cubicBezTo>
                <a:cubicBezTo>
                  <a:pt x="159" y="509"/>
                  <a:pt x="189" y="539"/>
                  <a:pt x="226" y="539"/>
                </a:cubicBezTo>
                <a:lnTo>
                  <a:pt x="323" y="539"/>
                </a:lnTo>
                <a:lnTo>
                  <a:pt x="671" y="539"/>
                </a:lnTo>
                <a:lnTo>
                  <a:pt x="2248" y="539"/>
                </a:lnTo>
                <a:cubicBezTo>
                  <a:pt x="2396" y="539"/>
                  <a:pt x="2517" y="418"/>
                  <a:pt x="2517" y="269"/>
                </a:cubicBezTo>
                <a:cubicBezTo>
                  <a:pt x="2517" y="121"/>
                  <a:pt x="2396" y="0"/>
                  <a:pt x="2248" y="0"/>
                </a:cubicBezTo>
                <a:lnTo>
                  <a:pt x="671" y="0"/>
                </a:lnTo>
                <a:lnTo>
                  <a:pt x="323" y="0"/>
                </a:lnTo>
                <a:lnTo>
                  <a:pt x="226" y="0"/>
                </a:lnTo>
                <a:cubicBezTo>
                  <a:pt x="189" y="0"/>
                  <a:pt x="159" y="30"/>
                  <a:pt x="159" y="66"/>
                </a:cubicBezTo>
                <a:cubicBezTo>
                  <a:pt x="159" y="103"/>
                  <a:pt x="189" y="133"/>
                  <a:pt x="226" y="133"/>
                </a:cubicBezTo>
                <a:lnTo>
                  <a:pt x="257" y="133"/>
                </a:lnTo>
                <a:lnTo>
                  <a:pt x="257" y="405"/>
                </a:lnTo>
                <a:lnTo>
                  <a:pt x="226" y="405"/>
                </a:lnTo>
                <a:close/>
              </a:path>
            </a:pathLst>
          </a:custGeom>
          <a:solidFill>
            <a:schemeClr val="bg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017113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a:xfrm>
            <a:off x="1091255" y="237834"/>
            <a:ext cx="8168208" cy="790865"/>
          </a:xfrm>
        </p:spPr>
        <p:txBody>
          <a:bodyPr/>
          <a:lstStyle/>
          <a:p>
            <a:pPr fontAlgn="base">
              <a:spcAft>
                <a:spcPct val="0"/>
              </a:spcAft>
            </a:pPr>
            <a:r>
              <a:rPr lang="zh-CN" altLang="en-US" dirty="0">
                <a:latin typeface="+mn-lt"/>
                <a:ea typeface="+mn-ea"/>
                <a:cs typeface="+mn-ea"/>
              </a:rPr>
              <a:t>推荐无处不在</a:t>
            </a: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p:txBody>
          <a:bodyPr/>
          <a:lstStyle/>
          <a:p>
            <a:fld id="{2515AB8F-1C56-49E9-90C8-78D22B0C1B97}" type="slidenum">
              <a:rPr lang="zh-CN" altLang="en-US" smtClean="0">
                <a:cs typeface="+mn-ea"/>
                <a:sym typeface="+mn-lt"/>
              </a:rPr>
              <a:t>5</a:t>
            </a:fld>
            <a:endParaRPr lang="zh-CN" altLang="en-US">
              <a:cs typeface="+mn-ea"/>
              <a:sym typeface="+mn-lt"/>
            </a:endParaRPr>
          </a:p>
        </p:txBody>
      </p:sp>
      <p:sp>
        <p:nvSpPr>
          <p:cNvPr id="9" name="文本框 8">
            <a:extLst>
              <a:ext uri="{FF2B5EF4-FFF2-40B4-BE49-F238E27FC236}">
                <a16:creationId xmlns:a16="http://schemas.microsoft.com/office/drawing/2014/main" id="{A286B360-E180-437D-9887-6242AE1D35A3}"/>
              </a:ext>
            </a:extLst>
          </p:cNvPr>
          <p:cNvSpPr txBox="1"/>
          <p:nvPr/>
        </p:nvSpPr>
        <p:spPr>
          <a:xfrm>
            <a:off x="2301113" y="2604586"/>
            <a:ext cx="184731" cy="338554"/>
          </a:xfrm>
          <a:prstGeom prst="rect">
            <a:avLst/>
          </a:prstGeom>
          <a:noFill/>
          <a:ln>
            <a:noFill/>
          </a:ln>
        </p:spPr>
        <p:txBody>
          <a:bodyPr wrap="none" rtlCol="0">
            <a:spAutoFit/>
          </a:bodyPr>
          <a:lstStyle/>
          <a:p>
            <a:endParaRPr lang="zh-CN" altLang="en-US" sz="1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4F655B7-4D76-4256-AD22-A4C03027A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575" y="954974"/>
            <a:ext cx="2436352" cy="5272517"/>
          </a:xfrm>
          <a:prstGeom prst="rect">
            <a:avLst/>
          </a:prstGeom>
        </p:spPr>
      </p:pic>
      <p:pic>
        <p:nvPicPr>
          <p:cNvPr id="8" name="图片 7">
            <a:extLst>
              <a:ext uri="{FF2B5EF4-FFF2-40B4-BE49-F238E27FC236}">
                <a16:creationId xmlns:a16="http://schemas.microsoft.com/office/drawing/2014/main" id="{3664F099-9E43-40C5-91AE-37FF05768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3111" y="954976"/>
            <a:ext cx="2436352" cy="5272515"/>
          </a:xfrm>
          <a:prstGeom prst="rect">
            <a:avLst/>
          </a:prstGeom>
        </p:spPr>
      </p:pic>
    </p:spTree>
    <p:extLst>
      <p:ext uri="{BB962C8B-B14F-4D97-AF65-F5344CB8AC3E}">
        <p14:creationId xmlns:p14="http://schemas.microsoft.com/office/powerpoint/2010/main" val="1496016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2D2ACF-AF96-4560-8D27-01451EEC3F03}"/>
              </a:ext>
            </a:extLst>
          </p:cNvPr>
          <p:cNvSpPr>
            <a:spLocks noGrp="1"/>
          </p:cNvSpPr>
          <p:nvPr>
            <p:ph type="sldNum" sz="quarter" idx="12"/>
          </p:nvPr>
        </p:nvSpPr>
        <p:spPr/>
        <p:txBody>
          <a:bodyPr/>
          <a:lstStyle/>
          <a:p>
            <a:fld id="{2515AB8F-1C56-49E9-90C8-78D22B0C1B97}" type="slidenum">
              <a:rPr lang="zh-CN" altLang="en-US" smtClean="0"/>
              <a:pPr/>
              <a:t>6</a:t>
            </a:fld>
            <a:endParaRPr lang="zh-CN" altLang="en-US" dirty="0"/>
          </a:p>
        </p:txBody>
      </p:sp>
      <p:sp>
        <p:nvSpPr>
          <p:cNvPr id="3" name="标题 2">
            <a:extLst>
              <a:ext uri="{FF2B5EF4-FFF2-40B4-BE49-F238E27FC236}">
                <a16:creationId xmlns:a16="http://schemas.microsoft.com/office/drawing/2014/main" id="{996213EE-CF50-4933-8E9E-5AB4C9CDB999}"/>
              </a:ext>
            </a:extLst>
          </p:cNvPr>
          <p:cNvSpPr>
            <a:spLocks noGrp="1"/>
          </p:cNvSpPr>
          <p:nvPr>
            <p:ph type="title"/>
          </p:nvPr>
        </p:nvSpPr>
        <p:spPr/>
        <p:txBody>
          <a:bodyPr/>
          <a:lstStyle/>
          <a:p>
            <a:pPr fontAlgn="base">
              <a:spcAft>
                <a:spcPct val="0"/>
              </a:spcAft>
            </a:pPr>
            <a:r>
              <a:rPr lang="zh-CN" altLang="en-US" dirty="0">
                <a:latin typeface="+mn-lt"/>
                <a:ea typeface="+mn-ea"/>
                <a:cs typeface="+mn-ea"/>
              </a:rPr>
              <a:t>协同过滤基本思想</a:t>
            </a:r>
          </a:p>
        </p:txBody>
      </p:sp>
      <p:sp>
        <p:nvSpPr>
          <p:cNvPr id="5" name="文本框 4">
            <a:extLst>
              <a:ext uri="{FF2B5EF4-FFF2-40B4-BE49-F238E27FC236}">
                <a16:creationId xmlns:a16="http://schemas.microsoft.com/office/drawing/2014/main" id="{49D6257B-283D-4CAE-9A87-1F70C8A373C9}"/>
              </a:ext>
            </a:extLst>
          </p:cNvPr>
          <p:cNvSpPr txBox="1"/>
          <p:nvPr/>
        </p:nvSpPr>
        <p:spPr>
          <a:xfrm>
            <a:off x="2367108" y="5654040"/>
            <a:ext cx="1432560" cy="369332"/>
          </a:xfrm>
          <a:prstGeom prst="rect">
            <a:avLst/>
          </a:prstGeom>
          <a:noFill/>
        </p:spPr>
        <p:txBody>
          <a:bodyPr wrap="square" rtlCol="0">
            <a:spAutoFit/>
          </a:bodyPr>
          <a:lstStyle/>
          <a:p>
            <a:r>
              <a:rPr lang="en-US" altLang="zh-CN" dirty="0"/>
              <a:t>user-based</a:t>
            </a:r>
            <a:endParaRPr lang="zh-CN" altLang="en-US" dirty="0"/>
          </a:p>
        </p:txBody>
      </p:sp>
      <p:sp>
        <p:nvSpPr>
          <p:cNvPr id="7" name="文本框 6">
            <a:extLst>
              <a:ext uri="{FF2B5EF4-FFF2-40B4-BE49-F238E27FC236}">
                <a16:creationId xmlns:a16="http://schemas.microsoft.com/office/drawing/2014/main" id="{0616A2EB-EFB8-4361-B0C8-9DAC47B8A89F}"/>
              </a:ext>
            </a:extLst>
          </p:cNvPr>
          <p:cNvSpPr txBox="1"/>
          <p:nvPr/>
        </p:nvSpPr>
        <p:spPr>
          <a:xfrm>
            <a:off x="7826903" y="5654040"/>
            <a:ext cx="1432560" cy="369332"/>
          </a:xfrm>
          <a:prstGeom prst="rect">
            <a:avLst/>
          </a:prstGeom>
          <a:noFill/>
        </p:spPr>
        <p:txBody>
          <a:bodyPr wrap="square" rtlCol="0">
            <a:spAutoFit/>
          </a:bodyPr>
          <a:lstStyle/>
          <a:p>
            <a:r>
              <a:rPr lang="en-US" altLang="zh-CN" dirty="0"/>
              <a:t>item-based</a:t>
            </a:r>
            <a:endParaRPr lang="zh-CN" altLang="en-US" dirty="0"/>
          </a:p>
        </p:txBody>
      </p:sp>
      <p:pic>
        <p:nvPicPr>
          <p:cNvPr id="9" name="图片 8">
            <a:extLst>
              <a:ext uri="{FF2B5EF4-FFF2-40B4-BE49-F238E27FC236}">
                <a16:creationId xmlns:a16="http://schemas.microsoft.com/office/drawing/2014/main" id="{392A44BF-2957-4FEF-9FD9-F801E655001E}"/>
              </a:ext>
            </a:extLst>
          </p:cNvPr>
          <p:cNvPicPr>
            <a:picLocks noChangeAspect="1"/>
          </p:cNvPicPr>
          <p:nvPr/>
        </p:nvPicPr>
        <p:blipFill>
          <a:blip r:embed="rId3"/>
          <a:stretch>
            <a:fillRect/>
          </a:stretch>
        </p:blipFill>
        <p:spPr>
          <a:xfrm>
            <a:off x="304240" y="1202771"/>
            <a:ext cx="5558296" cy="4379390"/>
          </a:xfrm>
          <a:prstGeom prst="rect">
            <a:avLst/>
          </a:prstGeom>
        </p:spPr>
      </p:pic>
      <p:pic>
        <p:nvPicPr>
          <p:cNvPr id="10" name="图片 9">
            <a:extLst>
              <a:ext uri="{FF2B5EF4-FFF2-40B4-BE49-F238E27FC236}">
                <a16:creationId xmlns:a16="http://schemas.microsoft.com/office/drawing/2014/main" id="{FE73C809-73E1-4531-8D61-9B74937CCE7F}"/>
              </a:ext>
            </a:extLst>
          </p:cNvPr>
          <p:cNvPicPr>
            <a:picLocks noChangeAspect="1"/>
          </p:cNvPicPr>
          <p:nvPr/>
        </p:nvPicPr>
        <p:blipFill>
          <a:blip r:embed="rId4"/>
          <a:stretch>
            <a:fillRect/>
          </a:stretch>
        </p:blipFill>
        <p:spPr>
          <a:xfrm>
            <a:off x="6125139" y="1203365"/>
            <a:ext cx="5798538" cy="4451269"/>
          </a:xfrm>
          <a:prstGeom prst="rect">
            <a:avLst/>
          </a:prstGeom>
        </p:spPr>
      </p:pic>
    </p:spTree>
    <p:extLst>
      <p:ext uri="{BB962C8B-B14F-4D97-AF65-F5344CB8AC3E}">
        <p14:creationId xmlns:p14="http://schemas.microsoft.com/office/powerpoint/2010/main" val="1729376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DEF2F8-18CA-4288-9B10-C421BEDADF65}"/>
              </a:ext>
            </a:extLst>
          </p:cNvPr>
          <p:cNvSpPr>
            <a:spLocks noGrp="1"/>
          </p:cNvSpPr>
          <p:nvPr>
            <p:ph type="sldNum" sz="quarter" idx="12"/>
          </p:nvPr>
        </p:nvSpPr>
        <p:spPr/>
        <p:txBody>
          <a:bodyPr/>
          <a:lstStyle/>
          <a:p>
            <a:fld id="{2515AB8F-1C56-49E9-90C8-78D22B0C1B97}" type="slidenum">
              <a:rPr lang="zh-CN" altLang="en-US" smtClean="0"/>
              <a:pPr/>
              <a:t>7</a:t>
            </a:fld>
            <a:endParaRPr lang="zh-CN" altLang="en-US" dirty="0"/>
          </a:p>
        </p:txBody>
      </p:sp>
      <p:sp>
        <p:nvSpPr>
          <p:cNvPr id="3" name="标题 2">
            <a:extLst>
              <a:ext uri="{FF2B5EF4-FFF2-40B4-BE49-F238E27FC236}">
                <a16:creationId xmlns:a16="http://schemas.microsoft.com/office/drawing/2014/main" id="{EAADA344-F622-457D-AFD1-B00CF26B11A9}"/>
              </a:ext>
            </a:extLst>
          </p:cNvPr>
          <p:cNvSpPr>
            <a:spLocks noGrp="1"/>
          </p:cNvSpPr>
          <p:nvPr>
            <p:ph type="title"/>
          </p:nvPr>
        </p:nvSpPr>
        <p:spPr/>
        <p:txBody>
          <a:bodyPr>
            <a:normAutofit/>
          </a:bodyPr>
          <a:lstStyle/>
          <a:p>
            <a:pPr fontAlgn="base">
              <a:spcAft>
                <a:spcPct val="0"/>
              </a:spcAft>
            </a:pPr>
            <a:r>
              <a:rPr lang="zh-CN" altLang="en-US" dirty="0">
                <a:latin typeface="+mn-lt"/>
                <a:ea typeface="+mn-ea"/>
                <a:cs typeface="+mn-ea"/>
              </a:rPr>
              <a:t>云中心训练模式</a:t>
            </a:r>
          </a:p>
        </p:txBody>
      </p:sp>
      <p:pic>
        <p:nvPicPr>
          <p:cNvPr id="27" name="图片 26">
            <a:extLst>
              <a:ext uri="{FF2B5EF4-FFF2-40B4-BE49-F238E27FC236}">
                <a16:creationId xmlns:a16="http://schemas.microsoft.com/office/drawing/2014/main" id="{8F07B4BC-037E-42F6-A50F-7250160B2366}"/>
              </a:ext>
            </a:extLst>
          </p:cNvPr>
          <p:cNvPicPr>
            <a:picLocks noChangeAspect="1"/>
          </p:cNvPicPr>
          <p:nvPr/>
        </p:nvPicPr>
        <p:blipFill rotWithShape="1">
          <a:blip r:embed="rId2"/>
          <a:srcRect l="24554" t="19908" r="24702" b="20253"/>
          <a:stretch/>
        </p:blipFill>
        <p:spPr>
          <a:xfrm>
            <a:off x="826178" y="3764100"/>
            <a:ext cx="442321" cy="521608"/>
          </a:xfrm>
          <a:prstGeom prst="rect">
            <a:avLst/>
          </a:prstGeom>
        </p:spPr>
      </p:pic>
      <p:pic>
        <p:nvPicPr>
          <p:cNvPr id="28" name="图片 27">
            <a:extLst>
              <a:ext uri="{FF2B5EF4-FFF2-40B4-BE49-F238E27FC236}">
                <a16:creationId xmlns:a16="http://schemas.microsoft.com/office/drawing/2014/main" id="{3AEE8265-F184-4398-A557-7F80E3B67C9F}"/>
              </a:ext>
            </a:extLst>
          </p:cNvPr>
          <p:cNvPicPr>
            <a:picLocks noChangeAspect="1"/>
          </p:cNvPicPr>
          <p:nvPr/>
        </p:nvPicPr>
        <p:blipFill rotWithShape="1">
          <a:blip r:embed="rId2"/>
          <a:srcRect l="24554" t="19908" r="24702" b="20253"/>
          <a:stretch/>
        </p:blipFill>
        <p:spPr>
          <a:xfrm>
            <a:off x="3792558" y="1764151"/>
            <a:ext cx="425032" cy="463498"/>
          </a:xfrm>
          <a:prstGeom prst="rect">
            <a:avLst/>
          </a:prstGeom>
        </p:spPr>
      </p:pic>
      <p:pic>
        <p:nvPicPr>
          <p:cNvPr id="29" name="图片 28">
            <a:extLst>
              <a:ext uri="{FF2B5EF4-FFF2-40B4-BE49-F238E27FC236}">
                <a16:creationId xmlns:a16="http://schemas.microsoft.com/office/drawing/2014/main" id="{F4C01B2E-1CA8-4405-A9C3-8D40B4310734}"/>
              </a:ext>
            </a:extLst>
          </p:cNvPr>
          <p:cNvPicPr>
            <a:picLocks noChangeAspect="1"/>
          </p:cNvPicPr>
          <p:nvPr/>
        </p:nvPicPr>
        <p:blipFill rotWithShape="1">
          <a:blip r:embed="rId2"/>
          <a:srcRect l="24554" t="19908" r="24702" b="20253"/>
          <a:stretch/>
        </p:blipFill>
        <p:spPr>
          <a:xfrm>
            <a:off x="2808220" y="3841795"/>
            <a:ext cx="428362" cy="505148"/>
          </a:xfrm>
          <a:prstGeom prst="rect">
            <a:avLst/>
          </a:prstGeom>
        </p:spPr>
      </p:pic>
      <p:sp>
        <p:nvSpPr>
          <p:cNvPr id="30" name="文本框 29">
            <a:extLst>
              <a:ext uri="{FF2B5EF4-FFF2-40B4-BE49-F238E27FC236}">
                <a16:creationId xmlns:a16="http://schemas.microsoft.com/office/drawing/2014/main" id="{EB2A64E8-F35C-421A-B65B-38B6CCAA9275}"/>
              </a:ext>
            </a:extLst>
          </p:cNvPr>
          <p:cNvSpPr txBox="1"/>
          <p:nvPr/>
        </p:nvSpPr>
        <p:spPr>
          <a:xfrm>
            <a:off x="6603987" y="1857161"/>
            <a:ext cx="4887219" cy="830997"/>
          </a:xfrm>
          <a:prstGeom prst="rect">
            <a:avLst/>
          </a:prstGeom>
          <a:noFill/>
        </p:spPr>
        <p:txBody>
          <a:bodyPr wrap="square" rtlCol="0">
            <a:spAutoFit/>
          </a:bodyPr>
          <a:lstStyle/>
          <a:p>
            <a:pPr defTabSz="457200"/>
            <a:r>
              <a:rPr lang="en-US" altLang="zh-CN" sz="2400" b="1" dirty="0">
                <a:solidFill>
                  <a:prstClr val="black"/>
                </a:solidFill>
                <a:latin typeface="黑体" panose="02010609060101010101" pitchFamily="49" charset="-122"/>
                <a:ea typeface="黑体" panose="02010609060101010101" pitchFamily="49" charset="-122"/>
              </a:rPr>
              <a:t>Ⅰ</a:t>
            </a:r>
            <a:r>
              <a:rPr lang="zh-CN" altLang="en-US" sz="2400" b="1" dirty="0">
                <a:solidFill>
                  <a:srgbClr val="4472C4"/>
                </a:solidFill>
                <a:latin typeface="黑体" panose="02010609060101010101" pitchFamily="49" charset="-122"/>
                <a:ea typeface="黑体" panose="02010609060101010101" pitchFamily="49" charset="-122"/>
              </a:rPr>
              <a:t>收集数据</a:t>
            </a:r>
            <a:r>
              <a:rPr lang="zh-CN" altLang="en-US" sz="2400" spc="100" dirty="0">
                <a:blipFill>
                  <a:blip r:embed="rId3"/>
                  <a:stretch>
                    <a:fillRect/>
                  </a:stretch>
                </a:blip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en-US" altLang="zh-CN" sz="2400" b="1" dirty="0">
              <a:solidFill>
                <a:srgbClr val="4472C4"/>
              </a:solidFill>
              <a:latin typeface="黑体" panose="02010609060101010101" pitchFamily="49" charset="-122"/>
              <a:ea typeface="黑体" panose="02010609060101010101" pitchFamily="49"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在终端上利用</a:t>
            </a:r>
            <a:r>
              <a:rPr lang="en-US" altLang="zh-CN" sz="2400" dirty="0">
                <a:solidFill>
                  <a:prstClr val="black"/>
                </a:solidFill>
                <a:latin typeface="黑体" panose="02010609060101010101" pitchFamily="49" charset="-122"/>
                <a:ea typeface="黑体" panose="02010609060101010101" pitchFamily="49" charset="-122"/>
              </a:rPr>
              <a:t>APP</a:t>
            </a:r>
            <a:r>
              <a:rPr lang="zh-CN" altLang="en-US" sz="2400" dirty="0">
                <a:solidFill>
                  <a:prstClr val="black"/>
                </a:solidFill>
                <a:latin typeface="黑体" panose="02010609060101010101" pitchFamily="49" charset="-122"/>
                <a:ea typeface="黑体" panose="02010609060101010101" pitchFamily="49" charset="-122"/>
              </a:rPr>
              <a:t>收集用户数据</a:t>
            </a:r>
            <a:endParaRPr lang="en-US" altLang="zh-CN" sz="2400" dirty="0">
              <a:solidFill>
                <a:prstClr val="black"/>
              </a:solidFill>
              <a:latin typeface="黑体" panose="02010609060101010101" pitchFamily="49" charset="-122"/>
              <a:ea typeface="黑体" panose="02010609060101010101" pitchFamily="49" charset="-122"/>
            </a:endParaRPr>
          </a:p>
        </p:txBody>
      </p:sp>
      <p:sp>
        <p:nvSpPr>
          <p:cNvPr id="31" name="箭头: 虚尾 30">
            <a:extLst>
              <a:ext uri="{FF2B5EF4-FFF2-40B4-BE49-F238E27FC236}">
                <a16:creationId xmlns:a16="http://schemas.microsoft.com/office/drawing/2014/main" id="{F87F51DC-9E07-4173-97D4-E6F73FFB15A9}"/>
              </a:ext>
            </a:extLst>
          </p:cNvPr>
          <p:cNvSpPr/>
          <p:nvPr/>
        </p:nvSpPr>
        <p:spPr>
          <a:xfrm rot="17133521">
            <a:off x="797655" y="3842174"/>
            <a:ext cx="1449528" cy="331835"/>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2" name="箭头: 虚尾 31">
            <a:extLst>
              <a:ext uri="{FF2B5EF4-FFF2-40B4-BE49-F238E27FC236}">
                <a16:creationId xmlns:a16="http://schemas.microsoft.com/office/drawing/2014/main" id="{3DED67C9-F3A0-4499-88BB-9C35985A4FAB}"/>
              </a:ext>
            </a:extLst>
          </p:cNvPr>
          <p:cNvSpPr/>
          <p:nvPr/>
        </p:nvSpPr>
        <p:spPr>
          <a:xfrm rot="9984508">
            <a:off x="3256382" y="2271117"/>
            <a:ext cx="1370588" cy="331835"/>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箭头: 虚尾 32">
            <a:extLst>
              <a:ext uri="{FF2B5EF4-FFF2-40B4-BE49-F238E27FC236}">
                <a16:creationId xmlns:a16="http://schemas.microsoft.com/office/drawing/2014/main" id="{BC2C78F6-C3D8-4165-8D3E-2CFD88CAF278}"/>
              </a:ext>
            </a:extLst>
          </p:cNvPr>
          <p:cNvSpPr/>
          <p:nvPr/>
        </p:nvSpPr>
        <p:spPr>
          <a:xfrm rot="13971781">
            <a:off x="2516300" y="3590331"/>
            <a:ext cx="1781692" cy="331835"/>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34" name="直接连接符 33">
            <a:extLst>
              <a:ext uri="{FF2B5EF4-FFF2-40B4-BE49-F238E27FC236}">
                <a16:creationId xmlns:a16="http://schemas.microsoft.com/office/drawing/2014/main" id="{317F77D7-DEF0-44AA-94CD-B0A8F910A2B1}"/>
              </a:ext>
            </a:extLst>
          </p:cNvPr>
          <p:cNvCxnSpPr>
            <a:cxnSpLocks/>
          </p:cNvCxnSpPr>
          <p:nvPr/>
        </p:nvCxnSpPr>
        <p:spPr>
          <a:xfrm flipH="1">
            <a:off x="6132710" y="1465716"/>
            <a:ext cx="1" cy="4260306"/>
          </a:xfrm>
          <a:prstGeom prst="line">
            <a:avLst/>
          </a:prstGeom>
          <a:noFill/>
          <a:ln w="28575" cap="flat" cmpd="sng" algn="ctr">
            <a:solidFill>
              <a:srgbClr val="E7E6E6">
                <a:lumMod val="90000"/>
              </a:srgbClr>
            </a:solidFill>
            <a:prstDash val="dash"/>
            <a:miter lim="800000"/>
          </a:ln>
          <a:effectLst/>
        </p:spPr>
      </p:cxnSp>
      <p:sp>
        <p:nvSpPr>
          <p:cNvPr id="35" name="AutoShape 2" descr="“alibaba”的图片搜索结果">
            <a:extLst>
              <a:ext uri="{FF2B5EF4-FFF2-40B4-BE49-F238E27FC236}">
                <a16:creationId xmlns:a16="http://schemas.microsoft.com/office/drawing/2014/main" id="{248E2EC2-3E0C-42A3-8333-3C7D3E72C291}"/>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zh-CN" altLang="en-US">
              <a:solidFill>
                <a:prstClr val="black"/>
              </a:solidFill>
              <a:latin typeface="Calibri" panose="020F0502020204030204"/>
              <a:ea typeface="等线" panose="02010600030101010101" pitchFamily="2" charset="-122"/>
            </a:endParaRPr>
          </a:p>
        </p:txBody>
      </p:sp>
      <p:sp>
        <p:nvSpPr>
          <p:cNvPr id="36" name="AutoShape 4" descr="“腾讯logo”的图片搜索结果">
            <a:extLst>
              <a:ext uri="{FF2B5EF4-FFF2-40B4-BE49-F238E27FC236}">
                <a16:creationId xmlns:a16="http://schemas.microsoft.com/office/drawing/2014/main" id="{8A4F3BC1-2A82-4D50-9797-B2F79CC601D7}"/>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zh-CN" altLang="en-US">
              <a:solidFill>
                <a:prstClr val="black"/>
              </a:solidFill>
              <a:latin typeface="Calibri" panose="020F0502020204030204"/>
              <a:ea typeface="等线" panose="02010600030101010101" pitchFamily="2" charset="-122"/>
            </a:endParaRPr>
          </a:p>
        </p:txBody>
      </p:sp>
      <p:sp>
        <p:nvSpPr>
          <p:cNvPr id="37" name="文本框 36">
            <a:extLst>
              <a:ext uri="{FF2B5EF4-FFF2-40B4-BE49-F238E27FC236}">
                <a16:creationId xmlns:a16="http://schemas.microsoft.com/office/drawing/2014/main" id="{4373A453-E668-4098-A20B-3D254AF9BF10}"/>
              </a:ext>
            </a:extLst>
          </p:cNvPr>
          <p:cNvSpPr txBox="1"/>
          <p:nvPr/>
        </p:nvSpPr>
        <p:spPr>
          <a:xfrm>
            <a:off x="1335972" y="1465716"/>
            <a:ext cx="1712627"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rPr>
              <a:t>云训练中心</a:t>
            </a:r>
          </a:p>
        </p:txBody>
      </p:sp>
      <p:grpSp>
        <p:nvGrpSpPr>
          <p:cNvPr id="38" name="组合 37">
            <a:extLst>
              <a:ext uri="{FF2B5EF4-FFF2-40B4-BE49-F238E27FC236}">
                <a16:creationId xmlns:a16="http://schemas.microsoft.com/office/drawing/2014/main" id="{59F56BA9-8691-48E3-AD91-7CB2D113C32E}"/>
              </a:ext>
            </a:extLst>
          </p:cNvPr>
          <p:cNvGrpSpPr/>
          <p:nvPr/>
        </p:nvGrpSpPr>
        <p:grpSpPr>
          <a:xfrm>
            <a:off x="794290" y="1919504"/>
            <a:ext cx="2321361" cy="1280077"/>
            <a:chOff x="3846490" y="161800"/>
            <a:chExt cx="2441359" cy="1260630"/>
          </a:xfrm>
        </p:grpSpPr>
        <p:pic>
          <p:nvPicPr>
            <p:cNvPr id="39" name="图片 38">
              <a:extLst>
                <a:ext uri="{FF2B5EF4-FFF2-40B4-BE49-F238E27FC236}">
                  <a16:creationId xmlns:a16="http://schemas.microsoft.com/office/drawing/2014/main" id="{F679E21B-50CD-4650-9BAC-2D982FB712E9}"/>
                </a:ext>
              </a:extLst>
            </p:cNvPr>
            <p:cNvPicPr>
              <a:picLocks noChangeAspect="1"/>
            </p:cNvPicPr>
            <p:nvPr/>
          </p:nvPicPr>
          <p:blipFill>
            <a:blip r:embed="rId4"/>
            <a:stretch>
              <a:fillRect/>
            </a:stretch>
          </p:blipFill>
          <p:spPr>
            <a:xfrm>
              <a:off x="4577435" y="404249"/>
              <a:ext cx="457681" cy="775731"/>
            </a:xfrm>
            <a:prstGeom prst="rect">
              <a:avLst/>
            </a:prstGeom>
          </p:spPr>
        </p:pic>
        <p:sp>
          <p:nvSpPr>
            <p:cNvPr id="40" name="云形 39">
              <a:extLst>
                <a:ext uri="{FF2B5EF4-FFF2-40B4-BE49-F238E27FC236}">
                  <a16:creationId xmlns:a16="http://schemas.microsoft.com/office/drawing/2014/main" id="{30F1CC67-8E83-449C-BD8C-4C5012EDD5E3}"/>
                </a:ext>
              </a:extLst>
            </p:cNvPr>
            <p:cNvSpPr/>
            <p:nvPr/>
          </p:nvSpPr>
          <p:spPr>
            <a:xfrm>
              <a:off x="3846490" y="161800"/>
              <a:ext cx="2441359" cy="1260630"/>
            </a:xfrm>
            <a:prstGeom prst="cloud">
              <a:avLst/>
            </a:prstGeom>
            <a:noFill/>
            <a:ln w="381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41" name="图片 40">
              <a:extLst>
                <a:ext uri="{FF2B5EF4-FFF2-40B4-BE49-F238E27FC236}">
                  <a16:creationId xmlns:a16="http://schemas.microsoft.com/office/drawing/2014/main" id="{006C3BEC-3982-4E3D-9B5A-950447ACB29F}"/>
                </a:ext>
              </a:extLst>
            </p:cNvPr>
            <p:cNvPicPr>
              <a:picLocks noChangeAspect="1"/>
            </p:cNvPicPr>
            <p:nvPr/>
          </p:nvPicPr>
          <p:blipFill>
            <a:blip r:embed="rId4"/>
            <a:stretch>
              <a:fillRect/>
            </a:stretch>
          </p:blipFill>
          <p:spPr>
            <a:xfrm>
              <a:off x="5096758" y="404249"/>
              <a:ext cx="457681" cy="775731"/>
            </a:xfrm>
            <a:prstGeom prst="rect">
              <a:avLst/>
            </a:prstGeom>
          </p:spPr>
        </p:pic>
      </p:grpSp>
      <p:sp>
        <p:nvSpPr>
          <p:cNvPr id="42" name="文本框 41">
            <a:extLst>
              <a:ext uri="{FF2B5EF4-FFF2-40B4-BE49-F238E27FC236}">
                <a16:creationId xmlns:a16="http://schemas.microsoft.com/office/drawing/2014/main" id="{B07002F1-FF4C-4562-8811-9D31C2A3B69D}"/>
              </a:ext>
            </a:extLst>
          </p:cNvPr>
          <p:cNvSpPr txBox="1"/>
          <p:nvPr/>
        </p:nvSpPr>
        <p:spPr>
          <a:xfrm>
            <a:off x="6607422" y="3020914"/>
            <a:ext cx="4825360" cy="1107996"/>
          </a:xfrm>
          <a:prstGeom prst="rect">
            <a:avLst/>
          </a:prstGeom>
          <a:noFill/>
        </p:spPr>
        <p:txBody>
          <a:bodyPr wrap="none" rtlCol="0">
            <a:spAutoFit/>
          </a:bodyPr>
          <a:lstStyle/>
          <a:p>
            <a:pPr defTabSz="457200"/>
            <a:r>
              <a:rPr lang="en-US" altLang="zh-CN" sz="2400" b="1" dirty="0">
                <a:solidFill>
                  <a:prstClr val="black"/>
                </a:solidFill>
                <a:latin typeface="黑体" panose="02010609060101010101" pitchFamily="49" charset="-122"/>
                <a:ea typeface="黑体" panose="02010609060101010101" pitchFamily="49" charset="-122"/>
              </a:rPr>
              <a:t>Ⅱ</a:t>
            </a:r>
            <a:r>
              <a:rPr lang="zh-CN" altLang="en-US" sz="2400" b="1" dirty="0">
                <a:solidFill>
                  <a:srgbClr val="4472C4"/>
                </a:solidFill>
                <a:latin typeface="黑体" panose="02010609060101010101" pitchFamily="49" charset="-122"/>
                <a:ea typeface="黑体" panose="02010609060101010101" pitchFamily="49" charset="-122"/>
              </a:rPr>
              <a:t>传输数据</a:t>
            </a:r>
            <a:r>
              <a:rPr lang="zh-CN" altLang="en-US" sz="2400" spc="100" dirty="0">
                <a:blipFill>
                  <a:blip r:embed="rId3"/>
                  <a:stretch>
                    <a:fillRect/>
                  </a:stretch>
                </a:blipFill>
                <a:latin typeface="Calibri" panose="020F0502020204030204"/>
                <a:ea typeface="方正大标宋简体" panose="02010601030101010101" pitchFamily="2" charset="-122"/>
                <a:sym typeface="Wingdings 3" panose="05040102010807070707" pitchFamily="18" charset="2"/>
              </a:rPr>
              <a:t></a:t>
            </a:r>
            <a:endParaRPr lang="en-US" altLang="zh-CN" sz="2400" spc="100" dirty="0">
              <a:blipFill>
                <a:blip r:embed="rId3"/>
                <a:stretch>
                  <a:fillRect/>
                </a:stretch>
              </a:blipFill>
              <a:latin typeface="Calibri" panose="020F0502020204030204"/>
              <a:ea typeface="方正大标宋简体" panose="02010601030101010101" pitchFamily="2"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将终端上收集的数据传输至云中心</a:t>
            </a:r>
            <a:endParaRPr lang="en-US" altLang="zh-CN" sz="2400" dirty="0">
              <a:solidFill>
                <a:prstClr val="black"/>
              </a:solidFill>
              <a:latin typeface="黑体" panose="02010609060101010101" pitchFamily="49" charset="-122"/>
              <a:ea typeface="黑体" panose="02010609060101010101" pitchFamily="49" charset="-122"/>
            </a:endParaRPr>
          </a:p>
          <a:p>
            <a:pPr defTabSz="457200"/>
            <a:endParaRPr lang="zh-CN" altLang="en-US" dirty="0">
              <a:solidFill>
                <a:prstClr val="black"/>
              </a:solidFill>
              <a:latin typeface="Calibri" panose="020F0502020204030204"/>
              <a:ea typeface="等线" panose="02010600030101010101" pitchFamily="2" charset="-122"/>
            </a:endParaRPr>
          </a:p>
        </p:txBody>
      </p:sp>
      <p:sp>
        <p:nvSpPr>
          <p:cNvPr id="43" name="文本框 42">
            <a:extLst>
              <a:ext uri="{FF2B5EF4-FFF2-40B4-BE49-F238E27FC236}">
                <a16:creationId xmlns:a16="http://schemas.microsoft.com/office/drawing/2014/main" id="{502B8110-50A4-4283-BB32-A5666FDEF172}"/>
              </a:ext>
            </a:extLst>
          </p:cNvPr>
          <p:cNvSpPr txBox="1"/>
          <p:nvPr/>
        </p:nvSpPr>
        <p:spPr>
          <a:xfrm>
            <a:off x="6633451" y="4231979"/>
            <a:ext cx="4801314" cy="1477328"/>
          </a:xfrm>
          <a:prstGeom prst="rect">
            <a:avLst/>
          </a:prstGeom>
          <a:noFill/>
        </p:spPr>
        <p:txBody>
          <a:bodyPr wrap="none" rtlCol="0">
            <a:spAutoFit/>
          </a:bodyPr>
          <a:lstStyle/>
          <a:p>
            <a:pPr defTabSz="457200"/>
            <a:r>
              <a:rPr lang="en-US" altLang="zh-CN" sz="2400" b="1" dirty="0">
                <a:solidFill>
                  <a:prstClr val="black"/>
                </a:solidFill>
                <a:latin typeface="黑体" panose="02010609060101010101" pitchFamily="49" charset="-122"/>
                <a:ea typeface="黑体" panose="02010609060101010101" pitchFamily="49" charset="-122"/>
              </a:rPr>
              <a:t>Ⅲ</a:t>
            </a:r>
            <a:r>
              <a:rPr lang="zh-CN" altLang="en-US" sz="2400" b="1" dirty="0">
                <a:solidFill>
                  <a:srgbClr val="4472C4"/>
                </a:solidFill>
                <a:latin typeface="黑体" panose="02010609060101010101" pitchFamily="49" charset="-122"/>
                <a:ea typeface="黑体" panose="02010609060101010101" pitchFamily="49" charset="-122"/>
              </a:rPr>
              <a:t>训练模型</a:t>
            </a:r>
            <a:r>
              <a:rPr lang="zh-CN" altLang="en-US" sz="2400" spc="100" dirty="0">
                <a:blipFill>
                  <a:blip r:embed="rId3"/>
                  <a:stretch>
                    <a:fillRect/>
                  </a:stretch>
                </a:blipFill>
                <a:latin typeface="Calibri" panose="020F0502020204030204"/>
                <a:ea typeface="方正大标宋简体" panose="02010601030101010101" pitchFamily="2" charset="-122"/>
                <a:sym typeface="Wingdings 3" panose="05040102010807070707" pitchFamily="18" charset="2"/>
              </a:rPr>
              <a:t></a:t>
            </a:r>
            <a:endParaRPr lang="en-US" altLang="zh-CN" sz="2400" spc="100" dirty="0">
              <a:blipFill>
                <a:blip r:embed="rId3"/>
                <a:stretch>
                  <a:fillRect/>
                </a:stretch>
              </a:blipFill>
              <a:latin typeface="Calibri" panose="020F0502020204030204"/>
              <a:ea typeface="方正大标宋简体" panose="02010601030101010101" pitchFamily="2"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云中心对这些数据进行处理，然后</a:t>
            </a:r>
            <a:endParaRPr lang="en-US" altLang="zh-CN" sz="2400" dirty="0">
              <a:solidFill>
                <a:prstClr val="black"/>
              </a:solidFill>
              <a:latin typeface="黑体" panose="02010609060101010101" pitchFamily="49" charset="-122"/>
              <a:ea typeface="黑体" panose="02010609060101010101" pitchFamily="49"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利用这些数据训练推荐模型</a:t>
            </a:r>
            <a:endParaRPr lang="en-US" altLang="zh-CN" sz="2400" dirty="0">
              <a:solidFill>
                <a:prstClr val="black"/>
              </a:solidFill>
              <a:latin typeface="黑体" panose="02010609060101010101" pitchFamily="49" charset="-122"/>
              <a:ea typeface="黑体" panose="02010609060101010101" pitchFamily="49" charset="-122"/>
            </a:endParaRPr>
          </a:p>
          <a:p>
            <a:pPr defTabSz="457200"/>
            <a:endParaRPr lang="zh-CN" altLang="en-US" dirty="0">
              <a:solidFill>
                <a:prstClr val="black"/>
              </a:solidFill>
              <a:latin typeface="Calibri" panose="020F0502020204030204"/>
              <a:ea typeface="等线" panose="02010600030101010101" pitchFamily="2" charset="-122"/>
            </a:endParaRPr>
          </a:p>
        </p:txBody>
      </p:sp>
      <p:pic>
        <p:nvPicPr>
          <p:cNvPr id="45" name="图片 44">
            <a:extLst>
              <a:ext uri="{FF2B5EF4-FFF2-40B4-BE49-F238E27FC236}">
                <a16:creationId xmlns:a16="http://schemas.microsoft.com/office/drawing/2014/main" id="{887537F3-27EA-45AA-B6BC-B892CF9AD67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31525" y="4346943"/>
            <a:ext cx="1243718" cy="1469656"/>
          </a:xfrm>
          <a:prstGeom prst="rect">
            <a:avLst/>
          </a:prstGeom>
        </p:spPr>
      </p:pic>
      <p:pic>
        <p:nvPicPr>
          <p:cNvPr id="46" name="图片 45">
            <a:extLst>
              <a:ext uri="{FF2B5EF4-FFF2-40B4-BE49-F238E27FC236}">
                <a16:creationId xmlns:a16="http://schemas.microsoft.com/office/drawing/2014/main" id="{8E6BF3A3-F809-4A7F-9B52-962AA68DBDB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88505" y="4784426"/>
            <a:ext cx="1005499" cy="1360515"/>
          </a:xfrm>
          <a:prstGeom prst="rect">
            <a:avLst/>
          </a:prstGeom>
        </p:spPr>
      </p:pic>
      <p:pic>
        <p:nvPicPr>
          <p:cNvPr id="5" name="图片 4">
            <a:extLst>
              <a:ext uri="{FF2B5EF4-FFF2-40B4-BE49-F238E27FC236}">
                <a16:creationId xmlns:a16="http://schemas.microsoft.com/office/drawing/2014/main" id="{5E13EF8E-F5E2-4D10-A80C-F9CD5AF7BB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4004" y="5617088"/>
            <a:ext cx="1126569" cy="527853"/>
          </a:xfrm>
          <a:prstGeom prst="rect">
            <a:avLst/>
          </a:prstGeom>
        </p:spPr>
      </p:pic>
      <p:pic>
        <p:nvPicPr>
          <p:cNvPr id="7" name="图片 6">
            <a:extLst>
              <a:ext uri="{FF2B5EF4-FFF2-40B4-BE49-F238E27FC236}">
                <a16:creationId xmlns:a16="http://schemas.microsoft.com/office/drawing/2014/main" id="{15379EF8-68D6-4811-8F6E-4170BEF33CD2}"/>
              </a:ext>
            </a:extLst>
          </p:cNvPr>
          <p:cNvPicPr>
            <a:picLocks noChangeAspect="1"/>
          </p:cNvPicPr>
          <p:nvPr/>
        </p:nvPicPr>
        <p:blipFill rotWithShape="1">
          <a:blip r:embed="rId8">
            <a:extLst>
              <a:ext uri="{28A0092B-C50C-407E-A947-70E740481C1C}">
                <a14:useLocalDpi xmlns:a14="http://schemas.microsoft.com/office/drawing/2010/main" val="0"/>
              </a:ext>
            </a:extLst>
          </a:blip>
          <a:srcRect l="20749" r="21129"/>
          <a:stretch/>
        </p:blipFill>
        <p:spPr>
          <a:xfrm>
            <a:off x="3492230" y="4810759"/>
            <a:ext cx="600468" cy="653924"/>
          </a:xfrm>
          <a:prstGeom prst="rect">
            <a:avLst/>
          </a:prstGeom>
        </p:spPr>
      </p:pic>
      <p:pic>
        <p:nvPicPr>
          <p:cNvPr id="9" name="图片 8">
            <a:extLst>
              <a:ext uri="{FF2B5EF4-FFF2-40B4-BE49-F238E27FC236}">
                <a16:creationId xmlns:a16="http://schemas.microsoft.com/office/drawing/2014/main" id="{0B751953-A070-4053-B495-D6FB868644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9999" y="716145"/>
            <a:ext cx="749571" cy="749571"/>
          </a:xfrm>
          <a:prstGeom prst="rect">
            <a:avLst/>
          </a:prstGeom>
        </p:spPr>
      </p:pic>
      <p:pic>
        <p:nvPicPr>
          <p:cNvPr id="11" name="图片 10">
            <a:extLst>
              <a:ext uri="{FF2B5EF4-FFF2-40B4-BE49-F238E27FC236}">
                <a16:creationId xmlns:a16="http://schemas.microsoft.com/office/drawing/2014/main" id="{B1DCA329-A981-4182-9947-D5E125D49E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67701" y="1465716"/>
            <a:ext cx="1155245" cy="1563385"/>
          </a:xfrm>
          <a:prstGeom prst="rect">
            <a:avLst/>
          </a:prstGeom>
        </p:spPr>
      </p:pic>
    </p:spTree>
    <p:extLst>
      <p:ext uri="{BB962C8B-B14F-4D97-AF65-F5344CB8AC3E}">
        <p14:creationId xmlns:p14="http://schemas.microsoft.com/office/powerpoint/2010/main" val="3358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0"/>
                                        <p:tgtEl>
                                          <p:spTgt spid="38"/>
                                        </p:tgtEl>
                                      </p:cBhvr>
                                    </p:animEffect>
                                    <p:anim calcmode="lin" valueType="num">
                                      <p:cBhvr>
                                        <p:cTn id="55" dur="1000" fill="hold"/>
                                        <p:tgtEl>
                                          <p:spTgt spid="38"/>
                                        </p:tgtEl>
                                        <p:attrNameLst>
                                          <p:attrName>ppt_x</p:attrName>
                                        </p:attrNameLst>
                                      </p:cBhvr>
                                      <p:tavLst>
                                        <p:tav tm="0">
                                          <p:val>
                                            <p:strVal val="#ppt_x"/>
                                          </p:val>
                                        </p:tav>
                                        <p:tav tm="100000">
                                          <p:val>
                                            <p:strVal val="#ppt_x"/>
                                          </p:val>
                                        </p:tav>
                                      </p:tavLst>
                                    </p:anim>
                                    <p:anim calcmode="lin" valueType="num">
                                      <p:cBhvr>
                                        <p:cTn id="56" dur="1000" fill="hold"/>
                                        <p:tgtEl>
                                          <p:spTgt spid="3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grpId="0" nodeType="click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circle(in)">
                                      <p:cBhvr>
                                        <p:cTn id="66"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2" grpId="0" animBg="1"/>
      <p:bldP spid="33" grpId="0" animBg="1"/>
      <p:bldP spid="37" grpId="0"/>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C94887-6B45-44E4-9FFC-CD3F92155E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5AB8F-1C56-49E9-90C8-78D22B0C1B97}" type="slidenum">
              <a:rPr kumimoji="0" lang="zh-CN" altLang="en-US" sz="1200" b="0" i="0" u="none" strike="noStrike" kern="1200" cap="none" spc="0" normalizeH="0" baseline="0" noProof="0" smtClean="0">
                <a:ln>
                  <a:noFill/>
                </a:ln>
                <a:solidFill>
                  <a:srgbClr val="000000"/>
                </a:solidFill>
                <a:effectLst/>
                <a:uLnTx/>
                <a:uFillTx/>
                <a:latin typeface="Microsoft YaHe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srgbClr val="000000"/>
              </a:solidFill>
              <a:effectLst/>
              <a:uLnTx/>
              <a:uFillTx/>
              <a:latin typeface="Microsoft YaHei" panose="020F0502020204030204"/>
              <a:ea typeface="Microsoft YaHei"/>
              <a:cs typeface="+mn-cs"/>
            </a:endParaRPr>
          </a:p>
        </p:txBody>
      </p:sp>
      <p:sp>
        <p:nvSpPr>
          <p:cNvPr id="3" name="标题 2">
            <a:extLst>
              <a:ext uri="{FF2B5EF4-FFF2-40B4-BE49-F238E27FC236}">
                <a16:creationId xmlns:a16="http://schemas.microsoft.com/office/drawing/2014/main" id="{B9A27A5F-A8E2-4685-ACBE-E1217F987491}"/>
              </a:ext>
            </a:extLst>
          </p:cNvPr>
          <p:cNvSpPr>
            <a:spLocks noGrp="1"/>
          </p:cNvSpPr>
          <p:nvPr>
            <p:ph type="title"/>
          </p:nvPr>
        </p:nvSpPr>
        <p:spPr/>
        <p:txBody>
          <a:bodyPr>
            <a:normAutofit/>
          </a:bodyPr>
          <a:lstStyle/>
          <a:p>
            <a:pPr fontAlgn="base">
              <a:spcAft>
                <a:spcPct val="0"/>
              </a:spcAft>
            </a:pPr>
            <a:r>
              <a:rPr lang="zh-CN" altLang="en-US" dirty="0">
                <a:latin typeface="+mn-lt"/>
                <a:ea typeface="+mn-ea"/>
                <a:cs typeface="+mn-ea"/>
              </a:rPr>
              <a:t>云中心训练模式的不足</a:t>
            </a:r>
          </a:p>
        </p:txBody>
      </p:sp>
      <p:grpSp>
        <p:nvGrpSpPr>
          <p:cNvPr id="4" name="组合 3">
            <a:extLst>
              <a:ext uri="{FF2B5EF4-FFF2-40B4-BE49-F238E27FC236}">
                <a16:creationId xmlns:a16="http://schemas.microsoft.com/office/drawing/2014/main" id="{118A3EDF-DEBD-4712-BD75-419ACECB6036}"/>
              </a:ext>
            </a:extLst>
          </p:cNvPr>
          <p:cNvGrpSpPr/>
          <p:nvPr/>
        </p:nvGrpSpPr>
        <p:grpSpPr>
          <a:xfrm>
            <a:off x="278996" y="1120616"/>
            <a:ext cx="3602323" cy="2275503"/>
            <a:chOff x="5201635" y="1802809"/>
            <a:chExt cx="3016400" cy="2135695"/>
          </a:xfrm>
        </p:grpSpPr>
        <p:sp>
          <p:nvSpPr>
            <p:cNvPr id="5" name="文本框 4">
              <a:extLst>
                <a:ext uri="{FF2B5EF4-FFF2-40B4-BE49-F238E27FC236}">
                  <a16:creationId xmlns:a16="http://schemas.microsoft.com/office/drawing/2014/main" id="{ACDFD421-A792-4378-B1B6-56766EAEBA91}"/>
                </a:ext>
              </a:extLst>
            </p:cNvPr>
            <p:cNvSpPr txBox="1"/>
            <p:nvPr/>
          </p:nvSpPr>
          <p:spPr>
            <a:xfrm>
              <a:off x="5201635" y="1802809"/>
              <a:ext cx="3016400" cy="433300"/>
            </a:xfrm>
            <a:prstGeom prst="rect">
              <a:avLst/>
            </a:prstGeom>
            <a:solidFill>
              <a:srgbClr val="FF9700"/>
            </a:solidFill>
            <a:ln w="28575">
              <a:solidFill>
                <a:srgbClr val="FF9700"/>
              </a:solidFill>
            </a:ln>
            <a:effectLst>
              <a:glow rad="63500">
                <a:srgbClr val="A5A5A5">
                  <a:satMod val="175000"/>
                  <a:alpha val="40000"/>
                </a:srgbClr>
              </a:glow>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数据规模大</a:t>
              </a:r>
              <a:r>
                <a:rPr kumimoji="0" lang="zh-CN" altLang="en-US" sz="2400" b="0" i="0" u="none" strike="noStrike" kern="0" cap="none" spc="100" normalizeH="0" baseline="0" noProof="0" dirty="0">
                  <a:ln>
                    <a:noFill/>
                  </a:ln>
                  <a:solidFill>
                    <a:srgbClr val="FFFF00"/>
                  </a:solid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endParaRPr kumimoji="0" lang="en-US" altLang="zh-CN" sz="2400" b="1" i="0" u="none" strike="noStrike" kern="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cs typeface="+mn-cs"/>
              </a:endParaRPr>
            </a:p>
          </p:txBody>
        </p:sp>
        <p:sp>
          <p:nvSpPr>
            <p:cNvPr id="6" name="矩形 5">
              <a:extLst>
                <a:ext uri="{FF2B5EF4-FFF2-40B4-BE49-F238E27FC236}">
                  <a16:creationId xmlns:a16="http://schemas.microsoft.com/office/drawing/2014/main" id="{82E265FC-9B5B-433F-8A7E-487D31784C0E}"/>
                </a:ext>
              </a:extLst>
            </p:cNvPr>
            <p:cNvSpPr/>
            <p:nvPr/>
          </p:nvSpPr>
          <p:spPr>
            <a:xfrm>
              <a:off x="5201635" y="2202161"/>
              <a:ext cx="3016400" cy="1736343"/>
            </a:xfrm>
            <a:prstGeom prst="rect">
              <a:avLst/>
            </a:prstGeom>
            <a:noFill/>
            <a:ln w="28575" cap="flat" cmpd="sng" algn="ctr">
              <a:solidFill>
                <a:srgbClr val="FF9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智能手机越发普及，各种</a:t>
              </a:r>
              <a:r>
                <a:rPr kumimoji="0" lang="en-US" altLang="zh-CN"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APP</a:t>
              </a:r>
              <a:r>
                <a:rPr kumimoji="0" lang="zh-CN" altLang="en-US"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层出不穷，为了做好推荐功能需要采集用户数据，但若将用户数据全部发送到云中心，将给</a:t>
              </a:r>
              <a:r>
                <a:rPr kumimoji="0" lang="zh-CN" altLang="en-US" sz="2000" b="1" i="0" u="none" strike="noStrike" kern="0" cap="none" spc="0" normalizeH="0" baseline="0" noProof="0" dirty="0">
                  <a:ln w="0"/>
                  <a:solidFill>
                    <a:srgbClr val="C00000"/>
                  </a:solidFill>
                  <a:effectLst/>
                  <a:uLnTx/>
                  <a:uFillTx/>
                  <a:latin typeface="Microsoft YaHei" panose="020F0502020204030204"/>
                  <a:ea typeface="Microsoft YaHei"/>
                  <a:cs typeface="Times New Roman" panose="02020603050405020304" pitchFamily="18" charset="0"/>
                </a:rPr>
                <a:t>主干网</a:t>
              </a:r>
              <a:r>
                <a:rPr kumimoji="0" lang="zh-CN" altLang="en-US"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带来巨大</a:t>
              </a:r>
              <a:r>
                <a:rPr kumimoji="0" lang="zh-CN" altLang="en-US" sz="2000" b="1" i="0" u="none" strike="noStrike" kern="0" cap="none" spc="0" normalizeH="0" baseline="0" noProof="0" dirty="0">
                  <a:ln w="0"/>
                  <a:solidFill>
                    <a:srgbClr val="C00000"/>
                  </a:solidFill>
                  <a:effectLst/>
                  <a:uLnTx/>
                  <a:uFillTx/>
                  <a:latin typeface="Microsoft YaHei" panose="020F0502020204030204"/>
                  <a:ea typeface="Microsoft YaHei"/>
                  <a:cs typeface="Times New Roman" panose="02020603050405020304" pitchFamily="18" charset="0"/>
                </a:rPr>
                <a:t>传输压力</a:t>
              </a:r>
              <a:r>
                <a:rPr kumimoji="0" lang="zh-CN" altLang="en-US"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a:t>
              </a:r>
              <a:endParaRPr kumimoji="0" lang="en-US" altLang="zh-CN"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endParaRPr>
            </a:p>
          </p:txBody>
        </p:sp>
      </p:grpSp>
      <p:sp>
        <p:nvSpPr>
          <p:cNvPr id="12" name="箭头: 下 11">
            <a:extLst>
              <a:ext uri="{FF2B5EF4-FFF2-40B4-BE49-F238E27FC236}">
                <a16:creationId xmlns:a16="http://schemas.microsoft.com/office/drawing/2014/main" id="{251FD4F4-A981-48CB-85CB-0ECDEC384B17}"/>
              </a:ext>
            </a:extLst>
          </p:cNvPr>
          <p:cNvSpPr/>
          <p:nvPr/>
        </p:nvSpPr>
        <p:spPr>
          <a:xfrm>
            <a:off x="9218605" y="3491275"/>
            <a:ext cx="477795" cy="510819"/>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箭头: 下 12">
            <a:extLst>
              <a:ext uri="{FF2B5EF4-FFF2-40B4-BE49-F238E27FC236}">
                <a16:creationId xmlns:a16="http://schemas.microsoft.com/office/drawing/2014/main" id="{90EC421C-0870-4723-B3B7-6A6C888F8725}"/>
              </a:ext>
            </a:extLst>
          </p:cNvPr>
          <p:cNvSpPr/>
          <p:nvPr/>
        </p:nvSpPr>
        <p:spPr>
          <a:xfrm>
            <a:off x="2495600" y="3477408"/>
            <a:ext cx="477795" cy="510819"/>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圆角矩形 92">
            <a:extLst>
              <a:ext uri="{FF2B5EF4-FFF2-40B4-BE49-F238E27FC236}">
                <a16:creationId xmlns:a16="http://schemas.microsoft.com/office/drawing/2014/main" id="{B77E0C34-B865-4B0E-A45C-89B3E34E11B0}"/>
              </a:ext>
            </a:extLst>
          </p:cNvPr>
          <p:cNvSpPr/>
          <p:nvPr/>
        </p:nvSpPr>
        <p:spPr>
          <a:xfrm>
            <a:off x="4449218" y="6003250"/>
            <a:ext cx="3181119" cy="600752"/>
          </a:xfrm>
          <a:prstGeom prst="roundRect">
            <a:avLst>
              <a:gd name="adj" fmla="val 11014"/>
            </a:avLst>
          </a:prstGeom>
          <a:solidFill>
            <a:sysClr val="window" lastClr="FFFFFF"/>
          </a:solidFill>
          <a:ln w="57150" cap="flat" cmpd="sng" algn="ctr">
            <a:solidFill>
              <a:srgbClr val="00B0F0"/>
            </a:solidFill>
            <a:prstDash val="solid"/>
            <a:miter lim="800000"/>
          </a:ln>
          <a:effectLst>
            <a:glow rad="63500">
              <a:srgbClr val="A5A5A5">
                <a:satMod val="175000"/>
                <a:alpha val="40000"/>
              </a:srgbClr>
            </a:glo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w="0"/>
                <a:solidFill>
                  <a:prstClr val="black"/>
                </a:solidFill>
                <a:effectLst/>
                <a:uLnTx/>
                <a:uFillTx/>
                <a:latin typeface="Calibri" panose="020F0502020204030204"/>
                <a:ea typeface="等线" panose="02010600030101010101" pitchFamily="2" charset="-122"/>
                <a:cs typeface="Times New Roman" panose="02020603050405020304" pitchFamily="18" charset="0"/>
              </a:rPr>
              <a:t>联邦</a:t>
            </a:r>
            <a:r>
              <a:rPr lang="zh-CN" altLang="en-US" sz="3600" b="1" kern="0" noProof="0" dirty="0">
                <a:ln w="0"/>
                <a:solidFill>
                  <a:prstClr val="black"/>
                </a:solidFill>
                <a:latin typeface="Calibri" panose="020F0502020204030204"/>
                <a:ea typeface="等线" panose="02010600030101010101" pitchFamily="2" charset="-122"/>
                <a:cs typeface="Times New Roman" panose="02020603050405020304" pitchFamily="18" charset="0"/>
              </a:rPr>
              <a:t>推荐系统</a:t>
            </a:r>
            <a:endParaRPr kumimoji="0" lang="en-US" altLang="zh-CN" sz="3600" b="1" i="0" u="none" strike="noStrike" kern="0" cap="none" spc="0" normalizeH="0" baseline="0" noProof="0" dirty="0">
              <a:ln w="0"/>
              <a:solidFill>
                <a:prstClr val="black"/>
              </a:solidFill>
              <a:effectLst/>
              <a:uLnTx/>
              <a:uFillTx/>
              <a:latin typeface="Calibri" panose="020F0502020204030204"/>
              <a:ea typeface="等线"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BA3379ED-D7D1-46EF-95F2-648DCA186EA1}"/>
              </a:ext>
            </a:extLst>
          </p:cNvPr>
          <p:cNvSpPr/>
          <p:nvPr/>
        </p:nvSpPr>
        <p:spPr>
          <a:xfrm>
            <a:off x="2325390" y="4069516"/>
            <a:ext cx="7440117" cy="1363580"/>
          </a:xfrm>
          <a:prstGeom prst="rect">
            <a:avLst/>
          </a:prstGeom>
          <a:solidFill>
            <a:srgbClr val="C00000"/>
          </a:solidFill>
          <a:ln w="28575" cap="flat" cmpd="sng" algn="ctr">
            <a:solidFill>
              <a:srgbClr val="C00000"/>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w="0"/>
                <a:solidFill>
                  <a:prstClr val="white"/>
                </a:solidFill>
                <a:effectLst/>
                <a:uLnTx/>
                <a:uFillTx/>
                <a:latin typeface="Calibri" panose="020F0502020204030204"/>
                <a:ea typeface="等线" panose="02010600030101010101" pitchFamily="2" charset="-122"/>
                <a:cs typeface="Times New Roman" panose="02020603050405020304" pitchFamily="18" charset="0"/>
              </a:rPr>
              <a:t>庞大数据规模、终端数据隐私与云服务器的高性能要求均对基于云数据中心的传统训练方式提出了新的挑战</a:t>
            </a:r>
          </a:p>
        </p:txBody>
      </p:sp>
      <p:sp>
        <p:nvSpPr>
          <p:cNvPr id="16" name="箭头: 下 15">
            <a:extLst>
              <a:ext uri="{FF2B5EF4-FFF2-40B4-BE49-F238E27FC236}">
                <a16:creationId xmlns:a16="http://schemas.microsoft.com/office/drawing/2014/main" id="{56B14ECB-3345-4063-A609-09C33970F4FD}"/>
              </a:ext>
            </a:extLst>
          </p:cNvPr>
          <p:cNvSpPr/>
          <p:nvPr/>
        </p:nvSpPr>
        <p:spPr>
          <a:xfrm>
            <a:off x="5800881" y="5508684"/>
            <a:ext cx="477795" cy="453743"/>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7" name="组合 16">
            <a:extLst>
              <a:ext uri="{FF2B5EF4-FFF2-40B4-BE49-F238E27FC236}">
                <a16:creationId xmlns:a16="http://schemas.microsoft.com/office/drawing/2014/main" id="{D669425A-6361-4FD1-B571-B1A336B044AF}"/>
              </a:ext>
            </a:extLst>
          </p:cNvPr>
          <p:cNvGrpSpPr/>
          <p:nvPr/>
        </p:nvGrpSpPr>
        <p:grpSpPr>
          <a:xfrm>
            <a:off x="8310681" y="1125687"/>
            <a:ext cx="3602323" cy="2278988"/>
            <a:chOff x="1060168" y="1101296"/>
            <a:chExt cx="3016400" cy="2136453"/>
          </a:xfrm>
        </p:grpSpPr>
        <p:grpSp>
          <p:nvGrpSpPr>
            <p:cNvPr id="18" name="组合 17">
              <a:extLst>
                <a:ext uri="{FF2B5EF4-FFF2-40B4-BE49-F238E27FC236}">
                  <a16:creationId xmlns:a16="http://schemas.microsoft.com/office/drawing/2014/main" id="{D5F58DEA-97AC-48F0-BF60-8BAB6364A1FD}"/>
                </a:ext>
              </a:extLst>
            </p:cNvPr>
            <p:cNvGrpSpPr/>
            <p:nvPr/>
          </p:nvGrpSpPr>
          <p:grpSpPr>
            <a:xfrm>
              <a:off x="1060168" y="1101296"/>
              <a:ext cx="3016400" cy="2136453"/>
              <a:chOff x="777917" y="1802809"/>
              <a:chExt cx="3016400" cy="2136453"/>
            </a:xfrm>
          </p:grpSpPr>
          <p:sp>
            <p:nvSpPr>
              <p:cNvPr id="20" name="文本框 19">
                <a:extLst>
                  <a:ext uri="{FF2B5EF4-FFF2-40B4-BE49-F238E27FC236}">
                    <a16:creationId xmlns:a16="http://schemas.microsoft.com/office/drawing/2014/main" id="{FF089544-559B-4BEF-AD6D-F7CAE1169BE5}"/>
                  </a:ext>
                </a:extLst>
              </p:cNvPr>
              <p:cNvSpPr txBox="1"/>
              <p:nvPr/>
            </p:nvSpPr>
            <p:spPr>
              <a:xfrm>
                <a:off x="777917" y="1802809"/>
                <a:ext cx="3016400" cy="432791"/>
              </a:xfrm>
              <a:prstGeom prst="rect">
                <a:avLst/>
              </a:prstGeom>
              <a:solidFill>
                <a:srgbClr val="FF9700"/>
              </a:solidFill>
              <a:ln w="28575">
                <a:solidFill>
                  <a:srgbClr val="FF9700"/>
                </a:solidFill>
              </a:ln>
              <a:effectLst>
                <a:glow rad="63500">
                  <a:srgbClr val="A5A5A5">
                    <a:satMod val="175000"/>
                    <a:alpha val="40000"/>
                  </a:srgbClr>
                </a:glow>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10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sym typeface="Wingdings 3" panose="05040102010807070707" pitchFamily="18" charset="2"/>
                  </a:rPr>
                  <a:t>云中心的困境</a:t>
                </a:r>
                <a:r>
                  <a:rPr kumimoji="0" lang="zh-CN" altLang="en-US" sz="2000" b="0" i="0" u="none" strike="noStrike" kern="0" cap="none" spc="100" normalizeH="0" baseline="0" noProof="0" dirty="0">
                    <a:ln>
                      <a:noFill/>
                    </a:ln>
                    <a:solidFill>
                      <a:srgbClr val="FFFF00"/>
                    </a:solid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endParaRPr kumimoji="0" lang="zh-CN" altLang="en-US" sz="2000" b="0" i="0" u="none" strike="noStrike" kern="0" cap="none" spc="0" normalizeH="0" baseline="0" noProof="0" dirty="0">
                  <a:ln>
                    <a:noFill/>
                  </a:ln>
                  <a:solidFill>
                    <a:prstClr val="white"/>
                  </a:solidFill>
                  <a:effectLst/>
                  <a:uLnTx/>
                  <a:uFillTx/>
                  <a:latin typeface="Microsoft YaHei" panose="020F0502020204030204"/>
                  <a:ea typeface="Microsoft YaHei"/>
                  <a:cs typeface="+mn-cs"/>
                </a:endParaRPr>
              </a:p>
            </p:txBody>
          </p:sp>
          <p:sp>
            <p:nvSpPr>
              <p:cNvPr id="21" name="矩形 20">
                <a:extLst>
                  <a:ext uri="{FF2B5EF4-FFF2-40B4-BE49-F238E27FC236}">
                    <a16:creationId xmlns:a16="http://schemas.microsoft.com/office/drawing/2014/main" id="{6C0D0724-84D5-4022-9882-1B9CAAA5A546}"/>
                  </a:ext>
                </a:extLst>
              </p:cNvPr>
              <p:cNvSpPr/>
              <p:nvPr/>
            </p:nvSpPr>
            <p:spPr>
              <a:xfrm>
                <a:off x="777917" y="2202919"/>
                <a:ext cx="3016400" cy="1736343"/>
              </a:xfrm>
              <a:prstGeom prst="rect">
                <a:avLst/>
              </a:prstGeom>
              <a:noFill/>
              <a:ln w="28575" cap="flat" cmpd="sng" algn="ctr">
                <a:solidFill>
                  <a:srgbClr val="FF9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w="0"/>
                  <a:solidFill>
                    <a:prstClr val="black">
                      <a:lumMod val="85000"/>
                      <a:lumOff val="15000"/>
                    </a:prstClr>
                  </a:solidFill>
                  <a:effectLst/>
                  <a:uLnTx/>
                  <a:uFillTx/>
                  <a:latin typeface="Calibri" panose="020F0502020204030204"/>
                  <a:ea typeface="等线" panose="02010600030101010101" pitchFamily="2" charset="-122"/>
                  <a:cs typeface="Times New Roman" panose="02020603050405020304" pitchFamily="18" charset="0"/>
                </a:endParaRPr>
              </a:p>
            </p:txBody>
          </p:sp>
        </p:grpSp>
        <p:sp>
          <p:nvSpPr>
            <p:cNvPr id="19" name="文本框 18">
              <a:extLst>
                <a:ext uri="{FF2B5EF4-FFF2-40B4-BE49-F238E27FC236}">
                  <a16:creationId xmlns:a16="http://schemas.microsoft.com/office/drawing/2014/main" id="{5B8025EE-1424-457E-898B-0AB0FDD5FB81}"/>
                </a:ext>
              </a:extLst>
            </p:cNvPr>
            <p:cNvSpPr txBox="1"/>
            <p:nvPr/>
          </p:nvSpPr>
          <p:spPr>
            <a:xfrm>
              <a:off x="1090955" y="1635790"/>
              <a:ext cx="2985613" cy="1529195"/>
            </a:xfrm>
            <a:prstGeom prst="rect">
              <a:avLst/>
            </a:prstGeom>
            <a:noFill/>
            <a:ln>
              <a:noFill/>
            </a:ln>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巨大的数据量和复杂的推荐模型使得云服务器的</a:t>
              </a:r>
              <a:r>
                <a:rPr kumimoji="0" lang="zh-CN" altLang="en-US" sz="2000" b="1" i="0" u="none" strike="noStrike" kern="0" cap="none" spc="0" normalizeH="0" baseline="0" noProof="0" dirty="0">
                  <a:ln w="0"/>
                  <a:solidFill>
                    <a:srgbClr val="C00000"/>
                  </a:solidFill>
                  <a:effectLst/>
                  <a:uLnTx/>
                  <a:uFillTx/>
                  <a:latin typeface="Microsoft YaHei" panose="020F0502020204030204"/>
                  <a:ea typeface="Microsoft YaHei"/>
                  <a:cs typeface="Times New Roman" panose="02020603050405020304" pitchFamily="18" charset="0"/>
                </a:rPr>
                <a:t>可扩展性</a:t>
              </a:r>
              <a:r>
                <a:rPr kumimoji="0" lang="zh-CN" altLang="en-US"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受到挑战，以及由此所需的庞大的</a:t>
              </a:r>
              <a:r>
                <a:rPr kumimoji="0" lang="zh-CN" altLang="en-US" sz="2000" b="1" i="0" u="none" strike="noStrike" kern="0" cap="none" spc="0" normalizeH="0" baseline="0" noProof="0" dirty="0">
                  <a:ln w="0"/>
                  <a:solidFill>
                    <a:srgbClr val="C00000"/>
                  </a:solidFill>
                  <a:effectLst/>
                  <a:uLnTx/>
                  <a:uFillTx/>
                  <a:latin typeface="Microsoft YaHei" panose="020F0502020204030204"/>
                  <a:ea typeface="Microsoft YaHei"/>
                  <a:cs typeface="Times New Roman" panose="02020603050405020304" pitchFamily="18" charset="0"/>
                </a:rPr>
                <a:t>计算和存储资源</a:t>
              </a:r>
              <a:r>
                <a:rPr kumimoji="0" lang="zh-CN" altLang="en-US"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使得</a:t>
              </a:r>
              <a:r>
                <a:rPr kumimoji="0" lang="zh-CN" altLang="en-US" sz="2000" b="1" i="0" u="none" strike="noStrike" kern="0" cap="none" spc="0" normalizeH="0" baseline="0" noProof="0" dirty="0">
                  <a:ln w="0"/>
                  <a:solidFill>
                    <a:srgbClr val="C00000"/>
                  </a:solidFill>
                  <a:effectLst/>
                  <a:uLnTx/>
                  <a:uFillTx/>
                  <a:latin typeface="Microsoft YaHei" panose="020F0502020204030204"/>
                  <a:ea typeface="Microsoft YaHei"/>
                  <a:cs typeface="Times New Roman" panose="02020603050405020304" pitchFamily="18" charset="0"/>
                </a:rPr>
                <a:t>运维成本</a:t>
              </a:r>
              <a:r>
                <a:rPr kumimoji="0" lang="zh-CN" altLang="en-US"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上升。</a:t>
              </a:r>
              <a:endParaRPr kumimoji="0" lang="zh-CN" altLang="en-US" sz="2000" b="1" i="0" u="none" strike="noStrike" kern="0" cap="none" spc="0" normalizeH="0" baseline="0" noProof="0" dirty="0">
                <a:ln w="0"/>
                <a:solidFill>
                  <a:prstClr val="black"/>
                </a:solidFill>
                <a:effectLst/>
                <a:uLnTx/>
                <a:uFillTx/>
                <a:latin typeface="Microsoft YaHei" panose="020F0502020204030204"/>
                <a:ea typeface="Microsoft YaHei"/>
                <a:cs typeface="Times New Roman" panose="02020603050405020304" pitchFamily="18" charset="0"/>
              </a:endParaRPr>
            </a:p>
          </p:txBody>
        </p:sp>
      </p:grpSp>
      <p:sp>
        <p:nvSpPr>
          <p:cNvPr id="22" name="箭头: 下 21">
            <a:extLst>
              <a:ext uri="{FF2B5EF4-FFF2-40B4-BE49-F238E27FC236}">
                <a16:creationId xmlns:a16="http://schemas.microsoft.com/office/drawing/2014/main" id="{679BB541-19D2-42E0-8FFB-EA2EC3055160}"/>
              </a:ext>
            </a:extLst>
          </p:cNvPr>
          <p:cNvSpPr/>
          <p:nvPr/>
        </p:nvSpPr>
        <p:spPr>
          <a:xfrm>
            <a:off x="5806550" y="3491275"/>
            <a:ext cx="477795" cy="510819"/>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3" name="组合 22">
            <a:extLst>
              <a:ext uri="{FF2B5EF4-FFF2-40B4-BE49-F238E27FC236}">
                <a16:creationId xmlns:a16="http://schemas.microsoft.com/office/drawing/2014/main" id="{3D65A254-234E-4368-BB84-347CF9EEA1F3}"/>
              </a:ext>
            </a:extLst>
          </p:cNvPr>
          <p:cNvGrpSpPr/>
          <p:nvPr/>
        </p:nvGrpSpPr>
        <p:grpSpPr>
          <a:xfrm>
            <a:off x="4313973" y="1125687"/>
            <a:ext cx="3602881" cy="2278988"/>
            <a:chOff x="1059701" y="1101296"/>
            <a:chExt cx="3016867" cy="2136453"/>
          </a:xfrm>
        </p:grpSpPr>
        <p:grpSp>
          <p:nvGrpSpPr>
            <p:cNvPr id="24" name="组合 23">
              <a:extLst>
                <a:ext uri="{FF2B5EF4-FFF2-40B4-BE49-F238E27FC236}">
                  <a16:creationId xmlns:a16="http://schemas.microsoft.com/office/drawing/2014/main" id="{286F4F4A-1FF2-46E0-A0FD-8703DFD121B9}"/>
                </a:ext>
              </a:extLst>
            </p:cNvPr>
            <p:cNvGrpSpPr/>
            <p:nvPr/>
          </p:nvGrpSpPr>
          <p:grpSpPr>
            <a:xfrm>
              <a:off x="1060168" y="1101296"/>
              <a:ext cx="3016400" cy="2136453"/>
              <a:chOff x="777917" y="1802809"/>
              <a:chExt cx="3016400" cy="2136453"/>
            </a:xfrm>
          </p:grpSpPr>
          <p:sp>
            <p:nvSpPr>
              <p:cNvPr id="26" name="文本框 25">
                <a:extLst>
                  <a:ext uri="{FF2B5EF4-FFF2-40B4-BE49-F238E27FC236}">
                    <a16:creationId xmlns:a16="http://schemas.microsoft.com/office/drawing/2014/main" id="{68ED7B9C-F6DD-40BB-8683-E0C8BF3FBCA8}"/>
                  </a:ext>
                </a:extLst>
              </p:cNvPr>
              <p:cNvSpPr txBox="1"/>
              <p:nvPr/>
            </p:nvSpPr>
            <p:spPr>
              <a:xfrm>
                <a:off x="777917" y="1802809"/>
                <a:ext cx="3016400" cy="461665"/>
              </a:xfrm>
              <a:prstGeom prst="rect">
                <a:avLst/>
              </a:prstGeom>
              <a:solidFill>
                <a:srgbClr val="FF9700"/>
              </a:solidFill>
              <a:ln w="28575">
                <a:solidFill>
                  <a:srgbClr val="FF9700"/>
                </a:solidFill>
              </a:ln>
              <a:effectLst>
                <a:glow rad="63500">
                  <a:srgbClr val="A5A5A5">
                    <a:satMod val="175000"/>
                    <a:alpha val="40000"/>
                  </a:srgbClr>
                </a:glow>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隐私问题</a:t>
                </a:r>
                <a:r>
                  <a:rPr kumimoji="0" lang="zh-CN" altLang="en-US" sz="2000" b="0" i="0" u="none" strike="noStrike" kern="0" cap="none" spc="100" normalizeH="0" baseline="0" noProof="0" dirty="0">
                    <a:ln>
                      <a:noFill/>
                    </a:ln>
                    <a:solidFill>
                      <a:srgbClr val="FFFF00"/>
                    </a:solid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endParaRPr kumimoji="0" lang="zh-CN" altLang="en-US" sz="2000" b="0" i="0" u="none" strike="noStrike" kern="0" cap="none" spc="0" normalizeH="0" baseline="0" noProof="0" dirty="0">
                  <a:ln>
                    <a:noFill/>
                  </a:ln>
                  <a:solidFill>
                    <a:prstClr val="white"/>
                  </a:solidFill>
                  <a:effectLst/>
                  <a:uLnTx/>
                  <a:uFillTx/>
                  <a:latin typeface="Microsoft YaHei" panose="020F0502020204030204"/>
                  <a:ea typeface="Microsoft YaHei"/>
                  <a:cs typeface="+mn-cs"/>
                </a:endParaRPr>
              </a:p>
            </p:txBody>
          </p:sp>
          <p:sp>
            <p:nvSpPr>
              <p:cNvPr id="27" name="矩形 26">
                <a:extLst>
                  <a:ext uri="{FF2B5EF4-FFF2-40B4-BE49-F238E27FC236}">
                    <a16:creationId xmlns:a16="http://schemas.microsoft.com/office/drawing/2014/main" id="{10D4B118-07C7-42A9-9F31-4D936318AEF1}"/>
                  </a:ext>
                </a:extLst>
              </p:cNvPr>
              <p:cNvSpPr/>
              <p:nvPr/>
            </p:nvSpPr>
            <p:spPr>
              <a:xfrm>
                <a:off x="777917" y="2202919"/>
                <a:ext cx="3016400" cy="1736343"/>
              </a:xfrm>
              <a:prstGeom prst="rect">
                <a:avLst/>
              </a:prstGeom>
              <a:noFill/>
              <a:ln w="28575" cap="flat" cmpd="sng" algn="ctr">
                <a:solidFill>
                  <a:srgbClr val="FF9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w="0"/>
                  <a:solidFill>
                    <a:prstClr val="black">
                      <a:lumMod val="85000"/>
                      <a:lumOff val="15000"/>
                    </a:prstClr>
                  </a:solidFill>
                  <a:effectLst/>
                  <a:uLnTx/>
                  <a:uFillTx/>
                  <a:latin typeface="Calibri" panose="020F0502020204030204"/>
                  <a:ea typeface="等线" panose="02010600030101010101" pitchFamily="2" charset="-122"/>
                  <a:cs typeface="Times New Roman" panose="02020603050405020304" pitchFamily="18" charset="0"/>
                </a:endParaRPr>
              </a:p>
            </p:txBody>
          </p:sp>
        </p:grpSp>
        <p:sp>
          <p:nvSpPr>
            <p:cNvPr id="25" name="文本框 24">
              <a:extLst>
                <a:ext uri="{FF2B5EF4-FFF2-40B4-BE49-F238E27FC236}">
                  <a16:creationId xmlns:a16="http://schemas.microsoft.com/office/drawing/2014/main" id="{F64CDD20-1A53-4348-8776-F9725A473515}"/>
                </a:ext>
              </a:extLst>
            </p:cNvPr>
            <p:cNvSpPr txBox="1"/>
            <p:nvPr/>
          </p:nvSpPr>
          <p:spPr>
            <a:xfrm>
              <a:off x="1059701" y="1635790"/>
              <a:ext cx="2985613" cy="1529195"/>
            </a:xfrm>
            <a:prstGeom prst="rect">
              <a:avLst/>
            </a:prstGeom>
            <a:noFill/>
            <a:ln>
              <a:noFill/>
            </a:ln>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2018</a:t>
              </a:r>
              <a:r>
                <a:rPr kumimoji="0" lang="zh-CN" altLang="en-US"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年欧盟颁布通用数据保护条例（</a:t>
              </a:r>
              <a:r>
                <a:rPr kumimoji="0" lang="en-US" altLang="zh-CN" sz="2000" b="1" i="0" u="none" strike="noStrike" kern="0" cap="none" spc="0" normalizeH="0" baseline="0" noProof="0" dirty="0">
                  <a:ln w="0"/>
                  <a:solidFill>
                    <a:srgbClr val="C00000"/>
                  </a:solidFill>
                  <a:effectLst/>
                  <a:uLnTx/>
                  <a:uFillTx/>
                  <a:latin typeface="Microsoft YaHei" panose="020F0502020204030204"/>
                  <a:ea typeface="Microsoft YaHei"/>
                  <a:cs typeface="Times New Roman" panose="02020603050405020304" pitchFamily="18" charset="0"/>
                </a:rPr>
                <a:t>GDPR</a:t>
              </a:r>
              <a:r>
                <a:rPr kumimoji="0" lang="zh-CN" altLang="en-US"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a:t>
              </a:r>
              <a:r>
                <a:rPr kumimoji="0" lang="en-US" altLang="zh-CN" sz="2000" b="0" i="0" u="none" strike="noStrike" kern="0" cap="none" spc="0" normalizeH="0" baseline="0" noProof="0" dirty="0">
                  <a:ln w="0"/>
                  <a:solidFill>
                    <a:prstClr val="black">
                      <a:lumMod val="85000"/>
                      <a:lumOff val="15000"/>
                    </a:prstClr>
                  </a:solidFill>
                  <a:effectLst/>
                  <a:uLnTx/>
                  <a:uFillTx/>
                  <a:latin typeface="Microsoft YaHei"/>
                  <a:ea typeface="Microsoft YaHei"/>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2020</a:t>
              </a:r>
              <a:r>
                <a:rPr kumimoji="0" lang="zh-CN" altLang="en-US"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年</a:t>
              </a:r>
              <a:r>
                <a:rPr kumimoji="0" lang="en-US" altLang="zh-CN"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10</a:t>
              </a:r>
              <a:r>
                <a:rPr kumimoji="0" lang="zh-CN" altLang="en-US"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月</a:t>
              </a:r>
              <a:r>
                <a:rPr kumimoji="0" lang="en-US" altLang="zh-CN"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a:t>
              </a:r>
              <a:r>
                <a:rPr kumimoji="0" lang="zh-CN" altLang="en-US" sz="2000" b="1" i="0" u="none" strike="noStrike" kern="1200" cap="none" spc="0" normalizeH="0" baseline="0" noProof="0" dirty="0">
                  <a:ln>
                    <a:noFill/>
                  </a:ln>
                  <a:solidFill>
                    <a:srgbClr val="FF0000"/>
                  </a:solidFill>
                  <a:effectLst/>
                  <a:uLnTx/>
                  <a:uFillTx/>
                  <a:latin typeface="Microsoft YaHei" panose="020F0502020204030204"/>
                  <a:ea typeface="Microsoft YaHei"/>
                  <a:cs typeface="+mn-cs"/>
                </a:rPr>
                <a:t>中华人民共和国</a:t>
              </a:r>
              <a:r>
                <a:rPr kumimoji="0" lang="zh-CN" altLang="en-US"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个人信息保护法</a:t>
              </a:r>
              <a:r>
                <a:rPr kumimoji="0" lang="en-US" altLang="zh-CN"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a:t>
              </a:r>
              <a:r>
                <a:rPr kumimoji="0" lang="zh-CN" altLang="en-US"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草案</a:t>
              </a:r>
              <a:r>
                <a:rPr kumimoji="0" lang="en-US" altLang="zh-CN"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a:t>
              </a:r>
              <a:r>
                <a:rPr kumimoji="0" lang="zh-CN" altLang="en-US"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全文公布</a:t>
              </a:r>
              <a:r>
                <a:rPr kumimoji="0" lang="zh-CN" altLang="en-US" sz="2000" b="0" i="0" u="none" strike="noStrike" kern="0" cap="none" spc="0" normalizeH="0" baseline="0" noProof="0" dirty="0">
                  <a:ln w="0"/>
                  <a:solidFill>
                    <a:prstClr val="black">
                      <a:lumMod val="85000"/>
                      <a:lumOff val="15000"/>
                    </a:prstClr>
                  </a:solidFill>
                  <a:effectLst/>
                  <a:uLnTx/>
                  <a:uFillTx/>
                  <a:latin typeface="Microsoft YaHei" panose="020F0502020204030204"/>
                  <a:ea typeface="Microsoft YaHei"/>
                  <a:cs typeface="Times New Roman" panose="02020603050405020304" pitchFamily="18" charset="0"/>
                </a:rPr>
                <a:t>，</a:t>
              </a:r>
              <a:r>
                <a:rPr kumimoji="0" lang="zh-CN" altLang="en-US" sz="2000" b="1" i="0" u="none" strike="noStrike" kern="0" cap="none" spc="0" normalizeH="0" baseline="0" noProof="0" dirty="0">
                  <a:ln w="0"/>
                  <a:solidFill>
                    <a:srgbClr val="C00000"/>
                  </a:solidFill>
                  <a:effectLst/>
                  <a:uLnTx/>
                  <a:uFillTx/>
                  <a:latin typeface="Microsoft YaHei" panose="020F0502020204030204"/>
                  <a:ea typeface="Microsoft YaHei"/>
                  <a:cs typeface="Times New Roman" panose="02020603050405020304" pitchFamily="18" charset="0"/>
                </a:rPr>
                <a:t>公众数据隐私保护</a:t>
              </a:r>
              <a:r>
                <a:rPr kumimoji="0" lang="zh-CN" altLang="en-US" sz="2000" b="0" i="0" u="none" strike="noStrike" kern="0" cap="none" spc="0" normalizeH="0" baseline="0" noProof="0" dirty="0">
                  <a:ln w="0"/>
                  <a:solidFill>
                    <a:srgbClr val="000000"/>
                  </a:solidFill>
                  <a:effectLst/>
                  <a:uLnTx/>
                  <a:uFillTx/>
                  <a:latin typeface="Microsoft YaHei" panose="020F0502020204030204"/>
                  <a:ea typeface="Microsoft YaHei"/>
                  <a:cs typeface="Times New Roman" panose="02020603050405020304" pitchFamily="18" charset="0"/>
                </a:rPr>
                <a:t>越发得到关注</a:t>
              </a:r>
              <a:r>
                <a:rPr kumimoji="0" lang="zh-CN" altLang="en-US" sz="2000" b="1" i="0" u="none" strike="noStrike" kern="0" cap="none" spc="0" normalizeH="0" baseline="0" noProof="0" dirty="0">
                  <a:ln w="0"/>
                  <a:solidFill>
                    <a:prstClr val="black"/>
                  </a:solidFill>
                  <a:effectLst/>
                  <a:uLnTx/>
                  <a:uFillTx/>
                  <a:latin typeface="Microsoft YaHei" panose="020F0502020204030204"/>
                  <a:ea typeface="Microsoft YaHei"/>
                  <a:cs typeface="Times New Roman" panose="02020603050405020304" pitchFamily="18" charset="0"/>
                </a:rPr>
                <a:t>。</a:t>
              </a:r>
            </a:p>
          </p:txBody>
        </p:sp>
      </p:grpSp>
    </p:spTree>
    <p:extLst>
      <p:ext uri="{BB962C8B-B14F-4D97-AF65-F5344CB8AC3E}">
        <p14:creationId xmlns:p14="http://schemas.microsoft.com/office/powerpoint/2010/main" val="105634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09058D-7BFE-4FD6-AEF3-3D0FCF062E86}"/>
              </a:ext>
            </a:extLst>
          </p:cNvPr>
          <p:cNvSpPr>
            <a:spLocks noGrp="1"/>
          </p:cNvSpPr>
          <p:nvPr>
            <p:ph type="body" sz="quarter" idx="11"/>
          </p:nvPr>
        </p:nvSpPr>
        <p:spPr>
          <a:xfrm>
            <a:off x="4097999" y="3913911"/>
            <a:ext cx="3996000" cy="914400"/>
          </a:xfrm>
        </p:spPr>
        <p:txBody>
          <a:bodyPr/>
          <a:lstStyle/>
          <a:p>
            <a:r>
              <a:rPr lang="zh-CN" altLang="en-US" sz="2800" dirty="0">
                <a:cs typeface="+mn-ea"/>
                <a:sym typeface="+mn-lt"/>
              </a:rPr>
              <a:t>联邦推荐系统</a:t>
            </a:r>
          </a:p>
        </p:txBody>
      </p:sp>
      <p:sp>
        <p:nvSpPr>
          <p:cNvPr id="3" name="black-text-page_20158">
            <a:extLst>
              <a:ext uri="{FF2B5EF4-FFF2-40B4-BE49-F238E27FC236}">
                <a16:creationId xmlns:a16="http://schemas.microsoft.com/office/drawing/2014/main" id="{54B749AF-45D1-47B2-A2CF-BBDAF3B12336}"/>
              </a:ext>
            </a:extLst>
          </p:cNvPr>
          <p:cNvSpPr>
            <a:spLocks noChangeAspect="1"/>
          </p:cNvSpPr>
          <p:nvPr/>
        </p:nvSpPr>
        <p:spPr bwMode="auto">
          <a:xfrm>
            <a:off x="5719589" y="2084337"/>
            <a:ext cx="752821" cy="769441"/>
          </a:xfrm>
          <a:custGeom>
            <a:avLst/>
            <a:gdLst>
              <a:gd name="connsiteX0" fmla="*/ 161282 w 594584"/>
              <a:gd name="connsiteY0" fmla="*/ 498228 h 607710"/>
              <a:gd name="connsiteX1" fmla="*/ 161282 w 594584"/>
              <a:gd name="connsiteY1" fmla="*/ 517026 h 607710"/>
              <a:gd name="connsiteX2" fmla="*/ 524261 w 594584"/>
              <a:gd name="connsiteY2" fmla="*/ 517026 h 607710"/>
              <a:gd name="connsiteX3" fmla="*/ 524261 w 594584"/>
              <a:gd name="connsiteY3" fmla="*/ 498228 h 607710"/>
              <a:gd name="connsiteX4" fmla="*/ 161282 w 594584"/>
              <a:gd name="connsiteY4" fmla="*/ 422914 h 607710"/>
              <a:gd name="connsiteX5" fmla="*/ 161282 w 594584"/>
              <a:gd name="connsiteY5" fmla="*/ 441713 h 607710"/>
              <a:gd name="connsiteX6" fmla="*/ 524261 w 594584"/>
              <a:gd name="connsiteY6" fmla="*/ 441713 h 607710"/>
              <a:gd name="connsiteX7" fmla="*/ 524261 w 594584"/>
              <a:gd name="connsiteY7" fmla="*/ 422914 h 607710"/>
              <a:gd name="connsiteX8" fmla="*/ 161282 w 594584"/>
              <a:gd name="connsiteY8" fmla="*/ 347719 h 607710"/>
              <a:gd name="connsiteX9" fmla="*/ 161282 w 594584"/>
              <a:gd name="connsiteY9" fmla="*/ 366518 h 607710"/>
              <a:gd name="connsiteX10" fmla="*/ 524261 w 594584"/>
              <a:gd name="connsiteY10" fmla="*/ 366518 h 607710"/>
              <a:gd name="connsiteX11" fmla="*/ 524261 w 594584"/>
              <a:gd name="connsiteY11" fmla="*/ 347719 h 607710"/>
              <a:gd name="connsiteX12" fmla="*/ 161282 w 594584"/>
              <a:gd name="connsiteY12" fmla="*/ 272405 h 607710"/>
              <a:gd name="connsiteX13" fmla="*/ 161282 w 594584"/>
              <a:gd name="connsiteY13" fmla="*/ 291204 h 607710"/>
              <a:gd name="connsiteX14" fmla="*/ 524261 w 594584"/>
              <a:gd name="connsiteY14" fmla="*/ 291204 h 607710"/>
              <a:gd name="connsiteX15" fmla="*/ 524261 w 594584"/>
              <a:gd name="connsiteY15" fmla="*/ 272405 h 607710"/>
              <a:gd name="connsiteX16" fmla="*/ 161282 w 594584"/>
              <a:gd name="connsiteY16" fmla="*/ 197210 h 607710"/>
              <a:gd name="connsiteX17" fmla="*/ 161282 w 594584"/>
              <a:gd name="connsiteY17" fmla="*/ 216009 h 607710"/>
              <a:gd name="connsiteX18" fmla="*/ 524261 w 594584"/>
              <a:gd name="connsiteY18" fmla="*/ 216009 h 607710"/>
              <a:gd name="connsiteX19" fmla="*/ 524261 w 594584"/>
              <a:gd name="connsiteY19" fmla="*/ 197210 h 607710"/>
              <a:gd name="connsiteX20" fmla="*/ 0 w 594584"/>
              <a:gd name="connsiteY20" fmla="*/ 140778 h 607710"/>
              <a:gd name="connsiteX21" fmla="*/ 72118 w 594584"/>
              <a:gd name="connsiteY21" fmla="*/ 140778 h 607710"/>
              <a:gd name="connsiteX22" fmla="*/ 72118 w 594584"/>
              <a:gd name="connsiteY22" fmla="*/ 607710 h 607710"/>
              <a:gd name="connsiteX23" fmla="*/ 0 w 594584"/>
              <a:gd name="connsiteY23" fmla="*/ 607710 h 607710"/>
              <a:gd name="connsiteX24" fmla="*/ 161282 w 594584"/>
              <a:gd name="connsiteY24" fmla="*/ 121897 h 607710"/>
              <a:gd name="connsiteX25" fmla="*/ 161282 w 594584"/>
              <a:gd name="connsiteY25" fmla="*/ 140814 h 607710"/>
              <a:gd name="connsiteX26" fmla="*/ 524261 w 594584"/>
              <a:gd name="connsiteY26" fmla="*/ 140814 h 607710"/>
              <a:gd name="connsiteX27" fmla="*/ 524261 w 594584"/>
              <a:gd name="connsiteY27" fmla="*/ 121897 h 607710"/>
              <a:gd name="connsiteX28" fmla="*/ 90959 w 594584"/>
              <a:gd name="connsiteY28" fmla="*/ 0 h 607710"/>
              <a:gd name="connsiteX29" fmla="*/ 594584 w 594584"/>
              <a:gd name="connsiteY29" fmla="*/ 0 h 607710"/>
              <a:gd name="connsiteX30" fmla="*/ 594584 w 594584"/>
              <a:gd name="connsiteY30" fmla="*/ 607710 h 607710"/>
              <a:gd name="connsiteX31" fmla="*/ 90959 w 594584"/>
              <a:gd name="connsiteY31" fmla="*/ 607710 h 607710"/>
              <a:gd name="connsiteX32" fmla="*/ 90959 w 594584"/>
              <a:gd name="connsiteY32" fmla="*/ 121897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4584" h="607710">
                <a:moveTo>
                  <a:pt x="161282" y="498228"/>
                </a:moveTo>
                <a:lnTo>
                  <a:pt x="161282" y="517026"/>
                </a:lnTo>
                <a:lnTo>
                  <a:pt x="524261" y="517026"/>
                </a:lnTo>
                <a:lnTo>
                  <a:pt x="524261" y="498228"/>
                </a:lnTo>
                <a:close/>
                <a:moveTo>
                  <a:pt x="161282" y="422914"/>
                </a:moveTo>
                <a:lnTo>
                  <a:pt x="161282" y="441713"/>
                </a:lnTo>
                <a:lnTo>
                  <a:pt x="524261" y="441713"/>
                </a:lnTo>
                <a:lnTo>
                  <a:pt x="524261" y="422914"/>
                </a:lnTo>
                <a:close/>
                <a:moveTo>
                  <a:pt x="161282" y="347719"/>
                </a:moveTo>
                <a:lnTo>
                  <a:pt x="161282" y="366518"/>
                </a:lnTo>
                <a:lnTo>
                  <a:pt x="524261" y="366518"/>
                </a:lnTo>
                <a:lnTo>
                  <a:pt x="524261" y="347719"/>
                </a:lnTo>
                <a:close/>
                <a:moveTo>
                  <a:pt x="161282" y="272405"/>
                </a:moveTo>
                <a:lnTo>
                  <a:pt x="161282" y="291204"/>
                </a:lnTo>
                <a:lnTo>
                  <a:pt x="524261" y="291204"/>
                </a:lnTo>
                <a:lnTo>
                  <a:pt x="524261" y="272405"/>
                </a:lnTo>
                <a:close/>
                <a:moveTo>
                  <a:pt x="161282" y="197210"/>
                </a:moveTo>
                <a:lnTo>
                  <a:pt x="161282" y="216009"/>
                </a:lnTo>
                <a:lnTo>
                  <a:pt x="524261" y="216009"/>
                </a:lnTo>
                <a:lnTo>
                  <a:pt x="524261" y="197210"/>
                </a:lnTo>
                <a:close/>
                <a:moveTo>
                  <a:pt x="0" y="140778"/>
                </a:moveTo>
                <a:lnTo>
                  <a:pt x="72118" y="140778"/>
                </a:lnTo>
                <a:lnTo>
                  <a:pt x="72118" y="607710"/>
                </a:lnTo>
                <a:lnTo>
                  <a:pt x="0" y="607710"/>
                </a:lnTo>
                <a:close/>
                <a:moveTo>
                  <a:pt x="161282" y="121897"/>
                </a:moveTo>
                <a:lnTo>
                  <a:pt x="161282" y="140814"/>
                </a:lnTo>
                <a:lnTo>
                  <a:pt x="524261" y="140814"/>
                </a:lnTo>
                <a:lnTo>
                  <a:pt x="524261" y="121897"/>
                </a:lnTo>
                <a:close/>
                <a:moveTo>
                  <a:pt x="90959" y="0"/>
                </a:moveTo>
                <a:lnTo>
                  <a:pt x="594584" y="0"/>
                </a:lnTo>
                <a:lnTo>
                  <a:pt x="594584" y="607710"/>
                </a:lnTo>
                <a:lnTo>
                  <a:pt x="90959" y="607710"/>
                </a:lnTo>
                <a:lnTo>
                  <a:pt x="90959" y="121897"/>
                </a:lnTo>
                <a:close/>
              </a:path>
            </a:pathLst>
          </a:custGeom>
          <a:solidFill>
            <a:schemeClr val="bg1"/>
          </a:solidFill>
          <a:ln>
            <a:noFill/>
          </a:ln>
        </p:spPr>
      </p:sp>
    </p:spTree>
    <p:extLst>
      <p:ext uri="{BB962C8B-B14F-4D97-AF65-F5344CB8AC3E}">
        <p14:creationId xmlns:p14="http://schemas.microsoft.com/office/powerpoint/2010/main" val="3339599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rgbClr val="000000"/>
      </a:dk1>
      <a:lt1>
        <a:srgbClr val="FFFFFF"/>
      </a:lt1>
      <a:dk2>
        <a:srgbClr val="44546A"/>
      </a:dk2>
      <a:lt2>
        <a:srgbClr val="E7E6E6"/>
      </a:lt2>
      <a:accent1>
        <a:srgbClr val="505122"/>
      </a:accent1>
      <a:accent2>
        <a:srgbClr val="FDCA04"/>
      </a:accent2>
      <a:accent3>
        <a:srgbClr val="00529D"/>
      </a:accent3>
      <a:accent4>
        <a:srgbClr val="B01417"/>
      </a:accent4>
      <a:accent5>
        <a:srgbClr val="7F7611"/>
      </a:accent5>
      <a:accent6>
        <a:srgbClr val="5D6B70"/>
      </a:accent6>
      <a:hlink>
        <a:srgbClr val="868A8C"/>
      </a:hlink>
      <a:folHlink>
        <a:srgbClr val="C2C6C8"/>
      </a:folHlink>
    </a:clrScheme>
    <a:fontScheme name="ncg3nh5f">
      <a:majorFont>
        <a:latin typeface="Microsoft YaHei" panose="020F0302020204030204"/>
        <a:ea typeface="Microsoft YaHei"/>
        <a:cs typeface=""/>
      </a:majorFont>
      <a:minorFont>
        <a:latin typeface="Microsoft YaHei"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35477</TotalTime>
  <Words>1715</Words>
  <Application>Microsoft Office PowerPoint</Application>
  <PresentationFormat>宽屏</PresentationFormat>
  <Paragraphs>227</Paragraphs>
  <Slides>35</Slides>
  <Notes>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35</vt:i4>
      </vt:variant>
    </vt:vector>
  </HeadingPairs>
  <TitlesOfParts>
    <vt:vector size="48" baseType="lpstr">
      <vt:lpstr>Arial Unicode MS</vt:lpstr>
      <vt:lpstr>pingfang SC</vt:lpstr>
      <vt:lpstr>等线</vt:lpstr>
      <vt:lpstr>方正大标宋简体</vt:lpstr>
      <vt:lpstr>黑体</vt:lpstr>
      <vt:lpstr>Microsoft YaHei</vt:lpstr>
      <vt:lpstr>Microsoft YaHei</vt:lpstr>
      <vt:lpstr>Arial</vt:lpstr>
      <vt:lpstr>Calibri</vt:lpstr>
      <vt:lpstr>Wingdings</vt:lpstr>
      <vt:lpstr>Wingdings 2</vt:lpstr>
      <vt:lpstr>Office 主题​​</vt:lpstr>
      <vt:lpstr>1_OfficePLUS</vt:lpstr>
      <vt:lpstr>PowerPoint 演示文稿</vt:lpstr>
      <vt:lpstr>前言</vt:lpstr>
      <vt:lpstr>PowerPoint 演示文稿</vt:lpstr>
      <vt:lpstr>PowerPoint 演示文稿</vt:lpstr>
      <vt:lpstr>推荐无处不在</vt:lpstr>
      <vt:lpstr>协同过滤基本思想</vt:lpstr>
      <vt:lpstr>云中心训练模式</vt:lpstr>
      <vt:lpstr>云中心训练模式的不足</vt:lpstr>
      <vt:lpstr>PowerPoint 演示文稿</vt:lpstr>
      <vt:lpstr>Federated Recommender System[2]</vt:lpstr>
      <vt:lpstr>数据</vt:lpstr>
      <vt:lpstr>数据分布</vt:lpstr>
      <vt:lpstr>推荐模型</vt:lpstr>
      <vt:lpstr>训练过程</vt:lpstr>
      <vt:lpstr>联邦推荐系统的分类</vt:lpstr>
      <vt:lpstr>Horizontal FedRec</vt:lpstr>
      <vt:lpstr>Vertical FedRec</vt:lpstr>
      <vt:lpstr>Transfer FedRec</vt:lpstr>
      <vt:lpstr>发展现状</vt:lpstr>
      <vt:lpstr>研究内容</vt:lpstr>
      <vt:lpstr>PowerPoint 演示文稿</vt:lpstr>
      <vt:lpstr>数据</vt:lpstr>
      <vt:lpstr>数据分布</vt:lpstr>
      <vt:lpstr>推荐模型</vt:lpstr>
      <vt:lpstr>Inconsistent Clients</vt:lpstr>
      <vt:lpstr>HPFL Overview</vt:lpstr>
      <vt:lpstr>Differentiated component aggregation</vt:lpstr>
      <vt:lpstr>Fine-grained personalized update</vt:lpstr>
      <vt:lpstr>实验设置</vt:lpstr>
      <vt:lpstr>Accuracy performances</vt:lpstr>
      <vt:lpstr>Ranking effectiveness</vt:lpstr>
      <vt:lpstr>Modeling rationality</vt:lpstr>
      <vt:lpstr>PowerPoint 演示文稿</vt:lpstr>
      <vt:lpstr>思考</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丁</dc:creator>
  <cp:lastModifiedBy>成 新宇</cp:lastModifiedBy>
  <cp:revision>3016</cp:revision>
  <dcterms:created xsi:type="dcterms:W3CDTF">2018-12-16T05:38:48Z</dcterms:created>
  <dcterms:modified xsi:type="dcterms:W3CDTF">2021-10-15T08:01:18Z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2019-04-13T06:32:31.4153976Z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d5228a63-67d4-4fd6-959f-d3cab9a76c24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